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84" r:id="rId1"/>
  </p:sldMasterIdLst>
  <p:notesMasterIdLst>
    <p:notesMasterId r:id="rId26"/>
  </p:notesMasterIdLst>
  <p:sldIdLst>
    <p:sldId id="256" r:id="rId2"/>
    <p:sldId id="279" r:id="rId3"/>
    <p:sldId id="276" r:id="rId4"/>
    <p:sldId id="277" r:id="rId5"/>
    <p:sldId id="278" r:id="rId6"/>
    <p:sldId id="257" r:id="rId7"/>
    <p:sldId id="258" r:id="rId8"/>
    <p:sldId id="259" r:id="rId9"/>
    <p:sldId id="260" r:id="rId10"/>
    <p:sldId id="261" r:id="rId11"/>
    <p:sldId id="262" r:id="rId12"/>
    <p:sldId id="274" r:id="rId13"/>
    <p:sldId id="275" r:id="rId14"/>
    <p:sldId id="263" r:id="rId15"/>
    <p:sldId id="264" r:id="rId16"/>
    <p:sldId id="265" r:id="rId17"/>
    <p:sldId id="266" r:id="rId18"/>
    <p:sldId id="267" r:id="rId19"/>
    <p:sldId id="268" r:id="rId20"/>
    <p:sldId id="269" r:id="rId21"/>
    <p:sldId id="270" r:id="rId22"/>
    <p:sldId id="271" r:id="rId23"/>
    <p:sldId id="272" r:id="rId24"/>
    <p:sldId id="273" r:id="rId25"/>
  </p:sldIdLst>
  <p:sldSz cx="9144000" cy="6858000" type="screen4x3"/>
  <p:notesSz cx="6797675"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579" autoAdjust="0"/>
  </p:normalViewPr>
  <p:slideViewPr>
    <p:cSldViewPr>
      <p:cViewPr varScale="1">
        <p:scale>
          <a:sx n="105" d="100"/>
          <a:sy n="105" d="100"/>
        </p:scale>
        <p:origin x="118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74" y="0"/>
            <a:ext cx="2945659" cy="496332"/>
          </a:xfrm>
          <a:prstGeom prst="rect">
            <a:avLst/>
          </a:prstGeom>
        </p:spPr>
        <p:txBody>
          <a:bodyPr vert="horz" lIns="91440" tIns="45720" rIns="91440" bIns="45720" rtlCol="1"/>
          <a:lstStyle>
            <a:lvl1pPr algn="l">
              <a:defRPr sz="1200"/>
            </a:lvl1pPr>
          </a:lstStyle>
          <a:p>
            <a:fld id="{D0FB61BD-1300-4886-9813-3BB4985EC1B0}" type="datetimeFigureOut">
              <a:rPr lang="he-IL" smtClean="0"/>
              <a:t>כ"ט/סיון/תשע"ט</a:t>
            </a:fld>
            <a:endParaRPr lang="he-IL"/>
          </a:p>
        </p:txBody>
      </p:sp>
      <p:sp>
        <p:nvSpPr>
          <p:cNvPr id="4" name="מציין מיקום של תמונת שקופית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9768" y="4715153"/>
            <a:ext cx="5438140" cy="4466987"/>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4" y="9428583"/>
            <a:ext cx="2945659" cy="496332"/>
          </a:xfrm>
          <a:prstGeom prst="rect">
            <a:avLst/>
          </a:prstGeom>
        </p:spPr>
        <p:txBody>
          <a:bodyPr vert="horz" lIns="91440" tIns="45720" rIns="91440" bIns="45720" rtlCol="1" anchor="b"/>
          <a:lstStyle>
            <a:lvl1pPr algn="l">
              <a:defRPr sz="1200"/>
            </a:lvl1pPr>
          </a:lstStyle>
          <a:p>
            <a:fld id="{152E5F4A-3676-48D9-AB6F-A4FF6A5551F4}" type="slidenum">
              <a:rPr lang="he-IL" smtClean="0"/>
              <a:t>‹#›</a:t>
            </a:fld>
            <a:endParaRPr lang="he-IL"/>
          </a:p>
        </p:txBody>
      </p:sp>
    </p:spTree>
    <p:extLst>
      <p:ext uri="{BB962C8B-B14F-4D97-AF65-F5344CB8AC3E}">
        <p14:creationId xmlns:p14="http://schemas.microsoft.com/office/powerpoint/2010/main" val="37050672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5" name="מלבן מעוגל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מלבן מעוגל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כותרת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he-IL" smtClean="0"/>
              <a:t>לחץ כדי לערוך סגנון כותרת של תבנית בסיס</a:t>
            </a:r>
            <a:endParaRPr kumimoji="0" lang="en-US"/>
          </a:p>
        </p:txBody>
      </p:sp>
      <p:sp>
        <p:nvSpPr>
          <p:cNvPr id="20" name="כותרת משנה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19" name="מציין מיקום של תאריך 18"/>
          <p:cNvSpPr>
            <a:spLocks noGrp="1"/>
          </p:cNvSpPr>
          <p:nvPr>
            <p:ph type="dt" sz="half" idx="10"/>
          </p:nvPr>
        </p:nvSpPr>
        <p:spPr/>
        <p:txBody>
          <a:bodyPr/>
          <a:lstStyle/>
          <a:p>
            <a:fld id="{054C7829-B76D-4201-8647-3F6131C20567}" type="datetime8">
              <a:rPr lang="he-IL" smtClean="0"/>
              <a:t>02 יולי 19</a:t>
            </a:fld>
            <a:endParaRPr lang="he-IL"/>
          </a:p>
        </p:txBody>
      </p:sp>
      <p:sp>
        <p:nvSpPr>
          <p:cNvPr id="8" name="מציין מיקום של כותרת תחתונה 7"/>
          <p:cNvSpPr>
            <a:spLocks noGrp="1"/>
          </p:cNvSpPr>
          <p:nvPr>
            <p:ph type="ftr" sz="quarter" idx="11"/>
          </p:nvPr>
        </p:nvSpPr>
        <p:spPr/>
        <p:txBody>
          <a:bodyPr/>
          <a:lstStyle/>
          <a:p>
            <a:r>
              <a:rPr lang="he-IL" smtClean="0"/>
              <a:t>עו"ד מתן פריידין</a:t>
            </a:r>
            <a:endParaRPr lang="he-IL"/>
          </a:p>
        </p:txBody>
      </p:sp>
      <p:sp>
        <p:nvSpPr>
          <p:cNvPr id="11" name="מציין מיקום של מספר שקופית 10"/>
          <p:cNvSpPr>
            <a:spLocks noGrp="1"/>
          </p:cNvSpPr>
          <p:nvPr>
            <p:ph type="sldNum" sz="quarter" idx="12"/>
          </p:nvPr>
        </p:nvSpPr>
        <p:spPr/>
        <p:txBody>
          <a:bodyPr/>
          <a:lstStyle/>
          <a:p>
            <a:fld id="{7B8CB210-D619-4E91-B1B0-0CDD69B56C79}"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502920" y="530352"/>
            <a:ext cx="8183880" cy="4187952"/>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84691868-26A6-4996-9BBB-48E908D4FA71}" type="datetime8">
              <a:rPr lang="he-IL" smtClean="0"/>
              <a:t>02 יולי 19</a:t>
            </a:fld>
            <a:endParaRPr lang="he-IL"/>
          </a:p>
        </p:txBody>
      </p:sp>
      <p:sp>
        <p:nvSpPr>
          <p:cNvPr id="5" name="מציין מיקום של כותרת תחתונה 4"/>
          <p:cNvSpPr>
            <a:spLocks noGrp="1"/>
          </p:cNvSpPr>
          <p:nvPr>
            <p:ph type="ftr" sz="quarter" idx="11"/>
          </p:nvPr>
        </p:nvSpPr>
        <p:spPr/>
        <p:txBody>
          <a:bodyPr/>
          <a:lstStyle/>
          <a:p>
            <a:r>
              <a:rPr lang="he-IL" smtClean="0"/>
              <a:t>עו"ד מתן פריידין</a:t>
            </a:r>
            <a:endParaRPr lang="he-IL"/>
          </a:p>
        </p:txBody>
      </p:sp>
      <p:sp>
        <p:nvSpPr>
          <p:cNvPr id="6" name="מציין מיקום של מספר שקופית 5"/>
          <p:cNvSpPr>
            <a:spLocks noGrp="1"/>
          </p:cNvSpPr>
          <p:nvPr>
            <p:ph type="sldNum" sz="quarter" idx="12"/>
          </p:nvPr>
        </p:nvSpPr>
        <p:spPr/>
        <p:txBody>
          <a:bodyPr/>
          <a:lstStyle/>
          <a:p>
            <a:fld id="{7B8CB210-D619-4E91-B1B0-0CDD69B56C79}"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533404"/>
            <a:ext cx="1981200" cy="5257799"/>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533400" y="533402"/>
            <a:ext cx="5943600" cy="5257801"/>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AF444FD2-191F-4AD5-8630-6FEA90393B2C}" type="datetime8">
              <a:rPr lang="he-IL" smtClean="0"/>
              <a:t>02 יולי 19</a:t>
            </a:fld>
            <a:endParaRPr lang="he-IL"/>
          </a:p>
        </p:txBody>
      </p:sp>
      <p:sp>
        <p:nvSpPr>
          <p:cNvPr id="5" name="מציין מיקום של כותרת תחתונה 4"/>
          <p:cNvSpPr>
            <a:spLocks noGrp="1"/>
          </p:cNvSpPr>
          <p:nvPr>
            <p:ph type="ftr" sz="quarter" idx="11"/>
          </p:nvPr>
        </p:nvSpPr>
        <p:spPr/>
        <p:txBody>
          <a:bodyPr/>
          <a:lstStyle/>
          <a:p>
            <a:r>
              <a:rPr lang="he-IL" smtClean="0"/>
              <a:t>עו"ד מתן פריידין</a:t>
            </a:r>
            <a:endParaRPr lang="he-IL"/>
          </a:p>
        </p:txBody>
      </p:sp>
      <p:sp>
        <p:nvSpPr>
          <p:cNvPr id="6" name="מציין מיקום של מספר שקופית 5"/>
          <p:cNvSpPr>
            <a:spLocks noGrp="1"/>
          </p:cNvSpPr>
          <p:nvPr>
            <p:ph type="sldNum" sz="quarter" idx="12"/>
          </p:nvPr>
        </p:nvSpPr>
        <p:spPr/>
        <p:txBody>
          <a:bodyPr/>
          <a:lstStyle/>
          <a:p>
            <a:fld id="{7B8CB210-D619-4E91-B1B0-0CDD69B56C79}"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a:xfrm>
            <a:off x="502920" y="530352"/>
            <a:ext cx="8183880" cy="418795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733B97D6-1E33-4597-BEED-695196C7D10E}" type="datetime8">
              <a:rPr lang="he-IL" smtClean="0"/>
              <a:t>02 יולי 19</a:t>
            </a:fld>
            <a:endParaRPr lang="he-IL"/>
          </a:p>
        </p:txBody>
      </p:sp>
      <p:sp>
        <p:nvSpPr>
          <p:cNvPr id="5" name="מציין מיקום של כותרת תחתונה 4"/>
          <p:cNvSpPr>
            <a:spLocks noGrp="1"/>
          </p:cNvSpPr>
          <p:nvPr>
            <p:ph type="ftr" sz="quarter" idx="11"/>
          </p:nvPr>
        </p:nvSpPr>
        <p:spPr/>
        <p:txBody>
          <a:bodyPr/>
          <a:lstStyle/>
          <a:p>
            <a:r>
              <a:rPr lang="he-IL" smtClean="0"/>
              <a:t>עו"ד מתן פריידין</a:t>
            </a:r>
            <a:endParaRPr lang="he-IL"/>
          </a:p>
        </p:txBody>
      </p:sp>
      <p:sp>
        <p:nvSpPr>
          <p:cNvPr id="6" name="מציין מיקום של מספר שקופית 5"/>
          <p:cNvSpPr>
            <a:spLocks noGrp="1"/>
          </p:cNvSpPr>
          <p:nvPr>
            <p:ph type="sldNum" sz="quarter" idx="12"/>
          </p:nvPr>
        </p:nvSpPr>
        <p:spPr/>
        <p:txBody>
          <a:bodyPr/>
          <a:lstStyle/>
          <a:p>
            <a:fld id="{7B8CB210-D619-4E91-B1B0-0CDD69B56C79}"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14" name="מלבן מעוגל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לבן מעוגל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כותרת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6B8542C-A421-46ED-8981-AC2E552466D3}" type="datetime8">
              <a:rPr lang="he-IL" smtClean="0"/>
              <a:t>02 יולי 19</a:t>
            </a:fld>
            <a:endParaRPr lang="he-IL"/>
          </a:p>
        </p:txBody>
      </p:sp>
      <p:sp>
        <p:nvSpPr>
          <p:cNvPr id="5" name="מציין מיקום של כותרת תחתונה 4"/>
          <p:cNvSpPr>
            <a:spLocks noGrp="1"/>
          </p:cNvSpPr>
          <p:nvPr>
            <p:ph type="ftr" sz="quarter" idx="11"/>
          </p:nvPr>
        </p:nvSpPr>
        <p:spPr/>
        <p:txBody>
          <a:bodyPr/>
          <a:lstStyle/>
          <a:p>
            <a:r>
              <a:rPr lang="he-IL" smtClean="0"/>
              <a:t>עו"ד מתן פריידין</a:t>
            </a:r>
            <a:endParaRPr lang="he-IL"/>
          </a:p>
        </p:txBody>
      </p:sp>
      <p:sp>
        <p:nvSpPr>
          <p:cNvPr id="6" name="מציין מיקום של מספר שקופית 5"/>
          <p:cNvSpPr>
            <a:spLocks noGrp="1"/>
          </p:cNvSpPr>
          <p:nvPr>
            <p:ph type="sldNum" sz="quarter" idx="12"/>
          </p:nvPr>
        </p:nvSpPr>
        <p:spPr/>
        <p:txBody>
          <a:bodyPr/>
          <a:lstStyle/>
          <a:p>
            <a:fld id="{7B8CB210-D619-4E91-B1B0-0CDD69B56C79}"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p>
            <a:fld id="{8528418F-4BEB-4F31-A12A-E2541B41F604}" type="datetime8">
              <a:rPr lang="he-IL" smtClean="0"/>
              <a:t>02 יולי 19</a:t>
            </a:fld>
            <a:endParaRPr lang="he-IL"/>
          </a:p>
        </p:txBody>
      </p:sp>
      <p:sp>
        <p:nvSpPr>
          <p:cNvPr id="6" name="מציין מיקום של כותרת תחתונה 5"/>
          <p:cNvSpPr>
            <a:spLocks noGrp="1"/>
          </p:cNvSpPr>
          <p:nvPr>
            <p:ph type="ftr" sz="quarter" idx="11"/>
          </p:nvPr>
        </p:nvSpPr>
        <p:spPr/>
        <p:txBody>
          <a:bodyPr/>
          <a:lstStyle/>
          <a:p>
            <a:r>
              <a:rPr lang="he-IL" smtClean="0"/>
              <a:t>עו"ד מתן פריידין</a:t>
            </a:r>
            <a:endParaRPr lang="he-IL"/>
          </a:p>
        </p:txBody>
      </p:sp>
      <p:sp>
        <p:nvSpPr>
          <p:cNvPr id="7" name="מציין מיקום של מספר שקופית 6"/>
          <p:cNvSpPr>
            <a:spLocks noGrp="1"/>
          </p:cNvSpPr>
          <p:nvPr>
            <p:ph type="sldNum" sz="quarter" idx="12"/>
          </p:nvPr>
        </p:nvSpPr>
        <p:spPr/>
        <p:txBody>
          <a:bodyPr/>
          <a:lstStyle/>
          <a:p>
            <a:fld id="{7B8CB210-D619-4E91-B1B0-0CDD69B56C79}"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nchor="b"/>
          <a:lstStyle>
            <a:lvl1pPr>
              <a:defRPr b="1"/>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p>
            <a:fld id="{5E46EFB4-D841-42C9-B5E2-940BAD426C17}" type="datetime8">
              <a:rPr lang="he-IL" smtClean="0"/>
              <a:t>02 יולי 19</a:t>
            </a:fld>
            <a:endParaRPr lang="he-IL"/>
          </a:p>
        </p:txBody>
      </p:sp>
      <p:sp>
        <p:nvSpPr>
          <p:cNvPr id="8" name="מציין מיקום של כותרת תחתונה 7"/>
          <p:cNvSpPr>
            <a:spLocks noGrp="1"/>
          </p:cNvSpPr>
          <p:nvPr>
            <p:ph type="ftr" sz="quarter" idx="11"/>
          </p:nvPr>
        </p:nvSpPr>
        <p:spPr/>
        <p:txBody>
          <a:bodyPr/>
          <a:lstStyle/>
          <a:p>
            <a:r>
              <a:rPr lang="he-IL" smtClean="0"/>
              <a:t>עו"ד מתן פריידין</a:t>
            </a:r>
            <a:endParaRPr lang="he-IL"/>
          </a:p>
        </p:txBody>
      </p:sp>
      <p:sp>
        <p:nvSpPr>
          <p:cNvPr id="9" name="מציין מיקום של מספר שקופית 8"/>
          <p:cNvSpPr>
            <a:spLocks noGrp="1"/>
          </p:cNvSpPr>
          <p:nvPr>
            <p:ph type="sldNum" sz="quarter" idx="12"/>
          </p:nvPr>
        </p:nvSpPr>
        <p:spPr/>
        <p:txBody>
          <a:bodyPr/>
          <a:lstStyle/>
          <a:p>
            <a:fld id="{7B8CB210-D619-4E91-B1B0-0CDD69B56C79}"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584E4E07-E04E-441E-85D9-D15F1DA745B6}" type="datetime8">
              <a:rPr lang="he-IL" smtClean="0"/>
              <a:t>02 יולי 19</a:t>
            </a:fld>
            <a:endParaRPr lang="he-IL"/>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sp>
        <p:nvSpPr>
          <p:cNvPr id="5" name="מציין מיקום של מספר שקופית 4"/>
          <p:cNvSpPr>
            <a:spLocks noGrp="1"/>
          </p:cNvSpPr>
          <p:nvPr>
            <p:ph type="sldNum" sz="quarter" idx="12"/>
          </p:nvPr>
        </p:nvSpPr>
        <p:spPr/>
        <p:txBody>
          <a:bodyPr/>
          <a:lstStyle/>
          <a:p>
            <a:fld id="{7B8CB210-D619-4E91-B1B0-0CDD69B56C79}"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7" name="מלבן מעוגל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מציין מיקום של תאריך 1"/>
          <p:cNvSpPr>
            <a:spLocks noGrp="1"/>
          </p:cNvSpPr>
          <p:nvPr>
            <p:ph type="dt" sz="half" idx="10"/>
          </p:nvPr>
        </p:nvSpPr>
        <p:spPr/>
        <p:txBody>
          <a:bodyPr/>
          <a:lstStyle/>
          <a:p>
            <a:fld id="{D3650CE7-5491-47EC-92DF-B60A9FEFCD0F}" type="datetime8">
              <a:rPr lang="he-IL" smtClean="0"/>
              <a:t>02 יולי 19</a:t>
            </a:fld>
            <a:endParaRPr lang="he-IL"/>
          </a:p>
        </p:txBody>
      </p:sp>
      <p:sp>
        <p:nvSpPr>
          <p:cNvPr id="3" name="מציין מיקום של כותרת תחתונה 2"/>
          <p:cNvSpPr>
            <a:spLocks noGrp="1"/>
          </p:cNvSpPr>
          <p:nvPr>
            <p:ph type="ftr" sz="quarter" idx="11"/>
          </p:nvPr>
        </p:nvSpPr>
        <p:spPr/>
        <p:txBody>
          <a:bodyPr/>
          <a:lstStyle/>
          <a:p>
            <a:r>
              <a:rPr lang="he-IL" smtClean="0"/>
              <a:t>עו"ד מתן פריידין</a:t>
            </a:r>
            <a:endParaRPr lang="he-IL"/>
          </a:p>
        </p:txBody>
      </p:sp>
      <p:sp>
        <p:nvSpPr>
          <p:cNvPr id="4" name="מציין מיקום של מספר שקופית 3"/>
          <p:cNvSpPr>
            <a:spLocks noGrp="1"/>
          </p:cNvSpPr>
          <p:nvPr>
            <p:ph type="sldNum" sz="quarter" idx="12"/>
          </p:nvPr>
        </p:nvSpPr>
        <p:spPr/>
        <p:txBody>
          <a:bodyPr/>
          <a:lstStyle/>
          <a:p>
            <a:fld id="{7B8CB210-D619-4E91-B1B0-0CDD69B56C79}"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p>
            <a:fld id="{37476D02-6BF1-45F3-A2A6-2B90C4BAE4EB}" type="datetime8">
              <a:rPr lang="he-IL" smtClean="0"/>
              <a:t>02 יולי 19</a:t>
            </a:fld>
            <a:endParaRPr lang="he-IL"/>
          </a:p>
        </p:txBody>
      </p:sp>
      <p:sp>
        <p:nvSpPr>
          <p:cNvPr id="6" name="מציין מיקום של כותרת תחתונה 5"/>
          <p:cNvSpPr>
            <a:spLocks noGrp="1"/>
          </p:cNvSpPr>
          <p:nvPr>
            <p:ph type="ftr" sz="quarter" idx="11"/>
          </p:nvPr>
        </p:nvSpPr>
        <p:spPr/>
        <p:txBody>
          <a:bodyPr/>
          <a:lstStyle/>
          <a:p>
            <a:r>
              <a:rPr lang="he-IL" smtClean="0"/>
              <a:t>עו"ד מתן פריידין</a:t>
            </a:r>
            <a:endParaRPr lang="he-IL"/>
          </a:p>
        </p:txBody>
      </p:sp>
      <p:sp>
        <p:nvSpPr>
          <p:cNvPr id="7" name="מציין מיקום של מספר שקופית 6"/>
          <p:cNvSpPr>
            <a:spLocks noGrp="1"/>
          </p:cNvSpPr>
          <p:nvPr>
            <p:ph type="sldNum" sz="quarter" idx="12"/>
          </p:nvPr>
        </p:nvSpPr>
        <p:spPr/>
        <p:txBody>
          <a:bodyPr/>
          <a:lstStyle/>
          <a:p>
            <a:fld id="{7B8CB210-D619-4E91-B1B0-0CDD69B56C79}"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5" name="מלבן מעוגל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לבן עם פינה יחידה מעוגלת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כותרת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p>
            <a:fld id="{32FB07E8-B38E-40B0-ABEF-BEDCD8059E02}" type="datetime8">
              <a:rPr lang="he-IL" smtClean="0"/>
              <a:t>02 יולי 19</a:t>
            </a:fld>
            <a:endParaRPr lang="he-IL"/>
          </a:p>
        </p:txBody>
      </p:sp>
      <p:sp>
        <p:nvSpPr>
          <p:cNvPr id="6" name="מציין מיקום של כותרת תחתונה 5"/>
          <p:cNvSpPr>
            <a:spLocks noGrp="1"/>
          </p:cNvSpPr>
          <p:nvPr>
            <p:ph type="ftr" sz="quarter" idx="11"/>
          </p:nvPr>
        </p:nvSpPr>
        <p:spPr/>
        <p:txBody>
          <a:bodyPr/>
          <a:lstStyle/>
          <a:p>
            <a:r>
              <a:rPr lang="he-IL" smtClean="0"/>
              <a:t>עו"ד מתן פריידין</a:t>
            </a:r>
            <a:endParaRPr lang="he-IL"/>
          </a:p>
        </p:txBody>
      </p:sp>
      <p:sp>
        <p:nvSpPr>
          <p:cNvPr id="7" name="מציין מיקום של מספר שקופית 6"/>
          <p:cNvSpPr>
            <a:spLocks noGrp="1"/>
          </p:cNvSpPr>
          <p:nvPr>
            <p:ph type="sldNum" sz="quarter" idx="12"/>
          </p:nvPr>
        </p:nvSpPr>
        <p:spPr/>
        <p:txBody>
          <a:bodyPr/>
          <a:lstStyle/>
          <a:p>
            <a:fld id="{7B8CB210-D619-4E91-B1B0-0CDD69B56C79}" type="slidenum">
              <a:rPr lang="he-IL" smtClean="0"/>
              <a:t>‹#›</a:t>
            </a:fld>
            <a:endParaRPr lang="he-IL"/>
          </a:p>
        </p:txBody>
      </p:sp>
      <p:sp>
        <p:nvSpPr>
          <p:cNvPr id="3" name="מציין מיקום של תמונה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he-IL" smtClean="0"/>
              <a:t>לחץ על הסמל כדי להוסיף תמונה</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מלבן מעוגל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מלבן מעוגל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ציין מיקום של כותרת 12"/>
          <p:cNvSpPr>
            <a:spLocks noGrp="1"/>
          </p:cNvSpPr>
          <p:nvPr>
            <p:ph type="title"/>
          </p:nvPr>
        </p:nvSpPr>
        <p:spPr>
          <a:xfrm>
            <a:off x="502920" y="4985590"/>
            <a:ext cx="8183880" cy="1051560"/>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5" name="מציין מיקום של תאריך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CEE78B7-CD70-4A45-B61C-DB16964E5708}" type="datetime8">
              <a:rPr lang="he-IL" smtClean="0"/>
              <a:t>02 יולי 19</a:t>
            </a:fld>
            <a:endParaRPr lang="he-IL"/>
          </a:p>
        </p:txBody>
      </p:sp>
      <p:sp>
        <p:nvSpPr>
          <p:cNvPr id="18" name="מציין מיקום של כותרת תחתונה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he-IL" smtClean="0"/>
              <a:t>עו"ד מתן פריידין</a:t>
            </a:r>
            <a:endParaRPr lang="he-IL"/>
          </a:p>
        </p:txBody>
      </p:sp>
      <p:sp>
        <p:nvSpPr>
          <p:cNvPr id="5" name="מציין מיקום של מספר שקופית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B8CB210-D619-4E91-B1B0-0CDD69B56C79}"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827584" y="548680"/>
            <a:ext cx="7772400" cy="1828800"/>
          </a:xfrm>
        </p:spPr>
        <p:txBody>
          <a:bodyPr>
            <a:normAutofit/>
          </a:bodyPr>
          <a:lstStyle/>
          <a:p>
            <a:r>
              <a:rPr lang="he-IL" sz="4000" dirty="0" smtClean="0"/>
              <a:t>חקירת מצהירים וניהול ההליך</a:t>
            </a:r>
            <a:endParaRPr lang="he-IL" sz="4000" dirty="0"/>
          </a:p>
        </p:txBody>
      </p:sp>
      <p:sp>
        <p:nvSpPr>
          <p:cNvPr id="3" name="כותרת משנה 2"/>
          <p:cNvSpPr>
            <a:spLocks noGrp="1"/>
          </p:cNvSpPr>
          <p:nvPr>
            <p:ph type="subTitle" idx="1"/>
          </p:nvPr>
        </p:nvSpPr>
        <p:spPr>
          <a:xfrm>
            <a:off x="683568" y="4437112"/>
            <a:ext cx="7772400" cy="914400"/>
          </a:xfrm>
        </p:spPr>
        <p:txBody>
          <a:bodyPr/>
          <a:lstStyle/>
          <a:p>
            <a:r>
              <a:rPr lang="he-IL" sz="2800" b="1" dirty="0" smtClean="0"/>
              <a:t>עו"ד מתן פריידין</a:t>
            </a:r>
          </a:p>
          <a:p>
            <a:r>
              <a:rPr lang="he-IL" dirty="0" smtClean="0"/>
              <a:t>ולדמן-דוד-זוכוביצקי-פריידין | משרד עורכי דין</a:t>
            </a:r>
            <a:endParaRPr lang="he-IL" dirty="0"/>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3693868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395536" y="764704"/>
            <a:ext cx="8183880" cy="4187952"/>
          </a:xfrm>
        </p:spPr>
        <p:txBody>
          <a:bodyPr/>
          <a:lstStyle/>
          <a:p>
            <a:r>
              <a:rPr lang="he-IL" sz="3600" b="1" dirty="0" smtClean="0"/>
              <a:t>מצהירים מטעם המבקש </a:t>
            </a:r>
          </a:p>
          <a:p>
            <a:endParaRPr lang="he-IL" dirty="0"/>
          </a:p>
          <a:p>
            <a:r>
              <a:rPr lang="he-IL" sz="2400" dirty="0" smtClean="0"/>
              <a:t>ריבוי </a:t>
            </a:r>
            <a:r>
              <a:rPr lang="he-IL" sz="2400" b="1" u="sng" dirty="0" smtClean="0"/>
              <a:t>מצהירים</a:t>
            </a:r>
            <a:r>
              <a:rPr lang="he-IL" sz="2400" dirty="0" smtClean="0"/>
              <a:t> ולא ריבוי </a:t>
            </a:r>
            <a:r>
              <a:rPr lang="he-IL" sz="2400" b="1" u="sng" dirty="0" smtClean="0"/>
              <a:t>תובעים</a:t>
            </a:r>
          </a:p>
          <a:p>
            <a:pPr marL="0" indent="0">
              <a:buNone/>
            </a:pPr>
            <a:endParaRPr lang="he-IL" sz="2400" b="1" dirty="0" smtClean="0"/>
          </a:p>
          <a:p>
            <a:r>
              <a:rPr lang="he-IL" sz="2400" b="1" dirty="0" smtClean="0"/>
              <a:t>לבחור בקפידה </a:t>
            </a:r>
            <a:r>
              <a:rPr lang="he-IL" sz="2400" dirty="0" smtClean="0"/>
              <a:t>מצהירים פוטנציאלים</a:t>
            </a:r>
          </a:p>
          <a:p>
            <a:pPr marL="0" indent="0">
              <a:buNone/>
            </a:pPr>
            <a:endParaRPr lang="he-IL" sz="2400" dirty="0" smtClean="0"/>
          </a:p>
          <a:p>
            <a:r>
              <a:rPr lang="he-IL" sz="2400" dirty="0" smtClean="0"/>
              <a:t>עלויות וזמן שיפוטי</a:t>
            </a:r>
          </a:p>
          <a:p>
            <a:endParaRPr lang="he-IL" dirty="0"/>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41918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4" end="4"/>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lnSpcReduction="10000"/>
          </a:bodyPr>
          <a:lstStyle/>
          <a:p>
            <a:r>
              <a:rPr lang="he-IL" sz="3600" b="1" dirty="0" smtClean="0"/>
              <a:t>מצהירים מטעם המשיבה</a:t>
            </a:r>
          </a:p>
          <a:p>
            <a:endParaRPr lang="he-IL" sz="2000" dirty="0" smtClean="0"/>
          </a:p>
          <a:p>
            <a:r>
              <a:rPr lang="he-IL" sz="2000" dirty="0" smtClean="0"/>
              <a:t>ככלל, כמה שפחות עדים.</a:t>
            </a:r>
          </a:p>
          <a:p>
            <a:pPr marL="0" indent="0">
              <a:buNone/>
            </a:pPr>
            <a:endParaRPr lang="he-IL" sz="2000" dirty="0"/>
          </a:p>
          <a:p>
            <a:pPr marL="0" indent="0">
              <a:buNone/>
            </a:pPr>
            <a:endParaRPr lang="he-IL" sz="2000" dirty="0" smtClean="0"/>
          </a:p>
          <a:p>
            <a:r>
              <a:rPr lang="he-IL" sz="2000" dirty="0" smtClean="0"/>
              <a:t>את מי להביא להעיד מטעם המשיבה?</a:t>
            </a:r>
          </a:p>
          <a:p>
            <a:pPr marL="0" indent="0">
              <a:buNone/>
            </a:pPr>
            <a:endParaRPr lang="he-IL" sz="2000" dirty="0" smtClean="0"/>
          </a:p>
          <a:p>
            <a:r>
              <a:rPr lang="he-IL" sz="2000" dirty="0" smtClean="0"/>
              <a:t>הנטיה של הנתבעות: גורם בכיר – מנכ"ל</a:t>
            </a:r>
            <a:r>
              <a:rPr lang="en-US" sz="2000" dirty="0" smtClean="0"/>
              <a:t>/</a:t>
            </a:r>
            <a:r>
              <a:rPr lang="he-IL" sz="2000" dirty="0" smtClean="0"/>
              <a:t>סמנכ"ל</a:t>
            </a:r>
          </a:p>
          <a:p>
            <a:r>
              <a:rPr lang="he-IL" sz="2000" b="1" dirty="0" smtClean="0"/>
              <a:t>היתרון</a:t>
            </a:r>
            <a:r>
              <a:rPr lang="he-IL" sz="2000" dirty="0" smtClean="0"/>
              <a:t>: ניסיון, כריזמה, רושם. </a:t>
            </a:r>
          </a:p>
          <a:p>
            <a:r>
              <a:rPr lang="he-IL" sz="2000" b="1" dirty="0" smtClean="0"/>
              <a:t>החיסרון</a:t>
            </a:r>
            <a:r>
              <a:rPr lang="he-IL" sz="2000" dirty="0" smtClean="0"/>
              <a:t>: ידע מקצועי רלוונטי. </a:t>
            </a:r>
          </a:p>
          <a:p>
            <a:pPr marL="0" indent="0">
              <a:buNone/>
            </a:pPr>
            <a:endParaRPr lang="he-IL" sz="2000" dirty="0" smtClean="0"/>
          </a:p>
          <a:p>
            <a:r>
              <a:rPr lang="he-IL" sz="2000" dirty="0" smtClean="0"/>
              <a:t>להביא פונקציה מקצועית בכירה בתחום הרלוונטי </a:t>
            </a:r>
            <a:endParaRPr lang="he-IL" sz="2000" dirty="0"/>
          </a:p>
        </p:txBody>
      </p:sp>
      <p:pic>
        <p:nvPicPr>
          <p:cNvPr id="4" name="תמונה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92696"/>
            <a:ext cx="2004033" cy="2016224"/>
          </a:xfrm>
          <a:prstGeom prst="rect">
            <a:avLst/>
          </a:prstGeom>
        </p:spPr>
      </p:pic>
      <p:sp>
        <p:nvSpPr>
          <p:cNvPr id="5" name="מציין מיקום של כותרת תחתונה 4"/>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259974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p:cTn id="3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p:cTn id="4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p:cTn id="55"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502920" y="530352"/>
            <a:ext cx="8183880" cy="5490936"/>
          </a:xfrm>
        </p:spPr>
        <p:txBody>
          <a:bodyPr>
            <a:normAutofit fontScale="55000" lnSpcReduction="20000"/>
          </a:bodyPr>
          <a:lstStyle/>
          <a:p>
            <a:pPr algn="just"/>
            <a:r>
              <a:rPr lang="he-IL" sz="4100" b="1" dirty="0" smtClean="0"/>
              <a:t>מתי צריך לצרף </a:t>
            </a:r>
            <a:r>
              <a:rPr lang="he-IL" sz="4100" b="1" dirty="0" err="1" smtClean="0"/>
              <a:t>חוו"ד</a:t>
            </a:r>
            <a:r>
              <a:rPr lang="he-IL" sz="4100" b="1" dirty="0" smtClean="0"/>
              <a:t> מומחה?</a:t>
            </a:r>
          </a:p>
          <a:p>
            <a:pPr marL="0" indent="0" algn="just">
              <a:buNone/>
            </a:pPr>
            <a:endParaRPr lang="he-IL" sz="4100" b="1" dirty="0" smtClean="0"/>
          </a:p>
          <a:p>
            <a:pPr marL="0" lvl="0" indent="0" algn="just">
              <a:buNone/>
            </a:pPr>
            <a:endParaRPr lang="he-IL" dirty="0" smtClean="0"/>
          </a:p>
          <a:p>
            <a:pPr lvl="0" algn="just"/>
            <a:endParaRPr lang="he-IL" dirty="0" smtClean="0"/>
          </a:p>
          <a:p>
            <a:pPr lvl="0" algn="just"/>
            <a:endParaRPr lang="he-IL" dirty="0" smtClean="0"/>
          </a:p>
          <a:p>
            <a:pPr lvl="0" algn="just"/>
            <a:r>
              <a:rPr lang="he-IL" sz="4400" dirty="0" smtClean="0"/>
              <a:t>תקנה 127 לתקנות </a:t>
            </a:r>
            <a:r>
              <a:rPr lang="he-IL" sz="4400" dirty="0" err="1" smtClean="0"/>
              <a:t>סד"א</a:t>
            </a:r>
            <a:r>
              <a:rPr lang="he-IL" sz="4400" dirty="0" smtClean="0"/>
              <a:t>:</a:t>
            </a:r>
          </a:p>
          <a:p>
            <a:pPr lvl="0" algn="just"/>
            <a:endParaRPr lang="he-IL" sz="4400" dirty="0"/>
          </a:p>
          <a:p>
            <a:pPr lvl="0" algn="just"/>
            <a:r>
              <a:rPr lang="he-IL" sz="4400" dirty="0"/>
              <a:t>"</a:t>
            </a:r>
            <a:r>
              <a:rPr lang="he-IL" sz="4400" dirty="0" smtClean="0"/>
              <a:t>רצה </a:t>
            </a:r>
            <a:r>
              <a:rPr lang="he-IL" sz="4400" dirty="0"/>
              <a:t>בעל דין להוכיח ענין שברפואה לביסוס טענה מטענותיו, יצרף לכתב טענותיו תעודת רופא או חוות דעת של מומחה, לפי </a:t>
            </a:r>
            <a:r>
              <a:rPr lang="he-IL" sz="4400" dirty="0" err="1"/>
              <a:t>הענין</a:t>
            </a:r>
            <a:r>
              <a:rPr lang="he-IL" sz="4400" dirty="0"/>
              <a:t>, שנערכה לפי סעיף 24 לפקודת הראיות [נוסח חדש], </a:t>
            </a:r>
            <a:r>
              <a:rPr lang="he-IL" sz="4400" dirty="0" smtClean="0"/>
              <a:t>תשל"א-1971" </a:t>
            </a:r>
          </a:p>
          <a:p>
            <a:pPr lvl="0" algn="just"/>
            <a:endParaRPr lang="he-IL" sz="4400" dirty="0" smtClean="0"/>
          </a:p>
          <a:p>
            <a:pPr lvl="0" algn="just"/>
            <a:r>
              <a:rPr lang="he-IL" sz="4400" dirty="0" smtClean="0"/>
              <a:t>תקנה 129 לתקנות </a:t>
            </a:r>
            <a:r>
              <a:rPr lang="he-IL" sz="4400" dirty="0" err="1" smtClean="0"/>
              <a:t>סד"א</a:t>
            </a:r>
            <a:r>
              <a:rPr lang="he-IL" sz="4400" dirty="0" smtClean="0"/>
              <a:t>:</a:t>
            </a:r>
          </a:p>
          <a:p>
            <a:pPr lvl="0" algn="just"/>
            <a:r>
              <a:rPr lang="he-IL" sz="4400" dirty="0" smtClean="0"/>
              <a:t>"רצה </a:t>
            </a:r>
            <a:r>
              <a:rPr lang="he-IL" sz="4400" dirty="0"/>
              <a:t>בעל דין להביא עדות </a:t>
            </a:r>
            <a:r>
              <a:rPr lang="he-IL" sz="4400" dirty="0" err="1"/>
              <a:t>בענין</a:t>
            </a:r>
            <a:r>
              <a:rPr lang="he-IL" sz="4400" dirty="0"/>
              <a:t> שבמומחיות, שאינו ענין שברפואה, לביסוס טענה מטענותיו, יגיש לבית המשפט חוות דעת של מומחה לאותו ענין לא יאוחר מהמועד שנקבע להגשת תצהירי העדות הראשית מטעמו, זולת אם קבע בית המשפט או הרשם </a:t>
            </a:r>
            <a:r>
              <a:rPr lang="he-IL" sz="4400" dirty="0" smtClean="0"/>
              <a:t>אחרת"</a:t>
            </a:r>
          </a:p>
          <a:p>
            <a:pPr lvl="0" algn="just"/>
            <a:endParaRPr lang="he-IL" dirty="0"/>
          </a:p>
          <a:p>
            <a:pPr algn="just"/>
            <a:endParaRPr lang="en-US" dirty="0" smtClean="0"/>
          </a:p>
          <a:p>
            <a:pPr algn="just"/>
            <a:endParaRPr lang="he-IL" dirty="0"/>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pic>
        <p:nvPicPr>
          <p:cNvPr id="5" name="תמונה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836712"/>
            <a:ext cx="1775176" cy="1512168"/>
          </a:xfrm>
          <a:prstGeom prst="rect">
            <a:avLst/>
          </a:prstGeom>
        </p:spPr>
      </p:pic>
    </p:spTree>
    <p:extLst>
      <p:ext uri="{BB962C8B-B14F-4D97-AF65-F5344CB8AC3E}">
        <p14:creationId xmlns:p14="http://schemas.microsoft.com/office/powerpoint/2010/main" val="3081746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502920" y="530352"/>
            <a:ext cx="8183880" cy="5418928"/>
          </a:xfrm>
        </p:spPr>
        <p:txBody>
          <a:bodyPr>
            <a:normAutofit fontScale="92500" lnSpcReduction="10000"/>
          </a:bodyPr>
          <a:lstStyle/>
          <a:p>
            <a:pPr lvl="0" algn="just"/>
            <a:r>
              <a:rPr lang="he-IL" dirty="0"/>
              <a:t>ת.צ. 48339-05-11 </a:t>
            </a:r>
            <a:r>
              <a:rPr lang="he-IL" b="1" dirty="0"/>
              <a:t>ליברמן נ' עיריית רמת גן</a:t>
            </a:r>
            <a:r>
              <a:rPr lang="he-IL" dirty="0"/>
              <a:t>: </a:t>
            </a:r>
          </a:p>
          <a:p>
            <a:pPr marL="0" lvl="0" indent="0" algn="just">
              <a:buNone/>
            </a:pPr>
            <a:endParaRPr lang="he-IL" dirty="0" smtClean="0"/>
          </a:p>
          <a:p>
            <a:pPr marL="0" lvl="0" indent="0" algn="just">
              <a:buNone/>
            </a:pPr>
            <a:endParaRPr lang="he-IL" dirty="0"/>
          </a:p>
          <a:p>
            <a:pPr lvl="0" algn="just"/>
            <a:endParaRPr lang="he-IL" sz="2600" dirty="0" smtClean="0"/>
          </a:p>
          <a:p>
            <a:pPr lvl="0" algn="just"/>
            <a:r>
              <a:rPr lang="he-IL" sz="2600" dirty="0" smtClean="0"/>
              <a:t>"</a:t>
            </a:r>
            <a:r>
              <a:rPr lang="he-IL" sz="2600" dirty="0"/>
              <a:t>זוהי בקשה המדגימה את הקלות היתרה, שבה ניתן להגיש תובענות בסכום עתק מבלי לבסס, ולו בצורה המינימלית ביותר את העילות הנטענות.</a:t>
            </a:r>
            <a:endParaRPr lang="en-US" sz="2600" dirty="0"/>
          </a:p>
          <a:p>
            <a:pPr algn="just"/>
            <a:r>
              <a:rPr lang="he-IL" sz="2600" dirty="0" smtClean="0"/>
              <a:t>ישב המבקש בביתו ביום 15/5/11 וראה בתוכנית התחקירים "</a:t>
            </a:r>
            <a:r>
              <a:rPr lang="he-IL" sz="2600" dirty="0" err="1" smtClean="0"/>
              <a:t>כלבוטק</a:t>
            </a:r>
            <a:r>
              <a:rPr lang="he-IL" sz="2600" dirty="0" smtClean="0"/>
              <a:t>" בטלוויזיה תחקיר בדבר קיומו של פגם מובנה במדי מים ברשויות מוניציפליות שונות (כך נטען בתחקיר)...</a:t>
            </a:r>
            <a:endParaRPr lang="en-US" sz="2600" dirty="0" smtClean="0"/>
          </a:p>
          <a:p>
            <a:pPr algn="just"/>
            <a:r>
              <a:rPr lang="he-IL" sz="2600" dirty="0" smtClean="0"/>
              <a:t>המבקש </a:t>
            </a:r>
            <a:r>
              <a:rPr lang="he-IL" sz="2600" dirty="0"/>
              <a:t>לא טרח לערוך בדיקה מינימלית עצמאית באשר לנטען באותה </a:t>
            </a:r>
            <a:r>
              <a:rPr lang="he-IL" sz="2600" dirty="0" err="1"/>
              <a:t>תוכנית</a:t>
            </a:r>
            <a:r>
              <a:rPr lang="he-IL" sz="2600" dirty="0"/>
              <a:t> טלוויזיה והוא אץ ורץ להגיש תובענה בסכום אסטרונומי ובקשה לאישור..."</a:t>
            </a:r>
          </a:p>
          <a:p>
            <a:endParaRPr lang="he-IL" dirty="0"/>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016501"/>
            <a:ext cx="1512168" cy="1131686"/>
          </a:xfrm>
          <a:prstGeom prst="rect">
            <a:avLst/>
          </a:prstGeom>
        </p:spPr>
      </p:pic>
    </p:spTree>
    <p:extLst>
      <p:ext uri="{BB962C8B-B14F-4D97-AF65-F5344CB8AC3E}">
        <p14:creationId xmlns:p14="http://schemas.microsoft.com/office/powerpoint/2010/main" val="1740974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a:bodyPr>
          <a:lstStyle/>
          <a:p>
            <a:r>
              <a:rPr lang="he-IL" sz="3200" b="1" dirty="0" smtClean="0"/>
              <a:t>10 הדיברות לחקירה נגדית מוצלחת בתובענה ייצוגית </a:t>
            </a:r>
          </a:p>
          <a:p>
            <a:endParaRPr lang="he-IL" sz="3600" b="1" dirty="0"/>
          </a:p>
          <a:p>
            <a:endParaRPr lang="he-IL" sz="3600" b="1"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7374" y="2204864"/>
            <a:ext cx="4122108" cy="3102383"/>
          </a:xfrm>
          <a:prstGeom prst="rect">
            <a:avLst/>
          </a:prstGeom>
        </p:spPr>
      </p:pic>
      <p:sp>
        <p:nvSpPr>
          <p:cNvPr id="5" name="מציין מיקום של כותרת תחתונה 4"/>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3266172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a:bodyPr>
          <a:lstStyle/>
          <a:p>
            <a:r>
              <a:rPr lang="he-IL" sz="3600" b="1" dirty="0" smtClean="0"/>
              <a:t>כלל 1: חקירה קצרה וממוקדת</a:t>
            </a:r>
          </a:p>
          <a:p>
            <a:r>
              <a:rPr lang="he-IL" dirty="0" smtClean="0"/>
              <a:t>להתמקד ב-3-4 נקודות מפתח</a:t>
            </a:r>
          </a:p>
          <a:p>
            <a:r>
              <a:rPr lang="he-IL" dirty="0" smtClean="0"/>
              <a:t>לזכור את המטרה – הוכחת עמידה בתנאי סע' 8</a:t>
            </a:r>
          </a:p>
          <a:p>
            <a:pPr marL="0" indent="0">
              <a:buNone/>
            </a:pPr>
            <a:r>
              <a:rPr lang="he-IL" dirty="0" smtClean="0"/>
              <a:t>  </a:t>
            </a:r>
            <a:endParaRPr lang="he-IL"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207894"/>
            <a:ext cx="2668798" cy="2846718"/>
          </a:xfrm>
          <a:prstGeom prst="rect">
            <a:avLst/>
          </a:prstGeom>
        </p:spPr>
      </p:pic>
      <p:sp>
        <p:nvSpPr>
          <p:cNvPr id="5" name="מציין מיקום של כותרת תחתונה 4"/>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269560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a:xfrm>
            <a:off x="502920" y="530352"/>
            <a:ext cx="8183880" cy="5562944"/>
          </a:xfrm>
        </p:spPr>
        <p:txBody>
          <a:bodyPr>
            <a:normAutofit/>
          </a:bodyPr>
          <a:lstStyle/>
          <a:p>
            <a:r>
              <a:rPr lang="he-IL" sz="3200" b="1" dirty="0" smtClean="0"/>
              <a:t>כלל 2: לשאול אך ורק שאלות מנחות</a:t>
            </a:r>
          </a:p>
          <a:p>
            <a:endParaRPr lang="he-IL" sz="2400" dirty="0" smtClean="0"/>
          </a:p>
          <a:p>
            <a:r>
              <a:rPr lang="he-IL" sz="2400" dirty="0" smtClean="0"/>
              <a:t>שאלות שאסור להן להישאל: </a:t>
            </a:r>
          </a:p>
          <a:p>
            <a:r>
              <a:rPr lang="he-IL" sz="2400" dirty="0" smtClean="0"/>
              <a:t>"ומה קרה אח"כ?" "למה עשית זאת?"</a:t>
            </a:r>
          </a:p>
          <a:p>
            <a:pPr marL="0" indent="0">
              <a:buNone/>
            </a:pPr>
            <a:endParaRPr lang="he-IL" sz="2400" dirty="0" smtClean="0"/>
          </a:p>
          <a:p>
            <a:r>
              <a:rPr lang="he-IL" sz="2400" dirty="0" smtClean="0"/>
              <a:t>"</a:t>
            </a:r>
            <a:r>
              <a:rPr lang="he-IL" sz="2400" b="1" dirty="0" smtClean="0"/>
              <a:t>טעמי המקרא של חקירה</a:t>
            </a:r>
            <a:r>
              <a:rPr lang="he-IL" sz="2400" dirty="0" smtClean="0"/>
              <a:t>":</a:t>
            </a:r>
            <a:endParaRPr lang="he-IL" sz="2400" dirty="0"/>
          </a:p>
          <a:p>
            <a:r>
              <a:rPr lang="he-IL" sz="2400" dirty="0" smtClean="0"/>
              <a:t>אתה קמת ב-8 בבוקר והלכת ישר לעבודה. נכון?</a:t>
            </a:r>
          </a:p>
          <a:p>
            <a:endParaRPr lang="he-IL" sz="2400" dirty="0" smtClean="0"/>
          </a:p>
          <a:p>
            <a:r>
              <a:rPr lang="he-IL" sz="2400" dirty="0" smtClean="0"/>
              <a:t>ואתה נסעת בקו 19 של אגד, נכון?</a:t>
            </a:r>
          </a:p>
          <a:p>
            <a:endParaRPr lang="he-IL" sz="2400" dirty="0" smtClean="0"/>
          </a:p>
          <a:p>
            <a:r>
              <a:rPr lang="he-IL" sz="2400" dirty="0" smtClean="0"/>
              <a:t>ירדת בתחנה שנמצאת ליד כיכר </a:t>
            </a:r>
            <a:r>
              <a:rPr lang="he-IL" sz="2400" dirty="0" err="1" smtClean="0"/>
              <a:t>הדוידקה</a:t>
            </a:r>
            <a:r>
              <a:rPr lang="he-IL" sz="2400" dirty="0" smtClean="0"/>
              <a:t> נכון?</a:t>
            </a:r>
          </a:p>
          <a:p>
            <a:endParaRPr lang="he-IL" sz="2400" dirty="0" smtClean="0"/>
          </a:p>
          <a:p>
            <a:r>
              <a:rPr lang="he-IL" sz="2400" dirty="0" smtClean="0"/>
              <a:t>אני אומר לך שאתה לא עלית מיד למשרד, כן?</a:t>
            </a:r>
            <a:endParaRPr lang="he-IL" sz="2400" dirty="0"/>
          </a:p>
        </p:txBody>
      </p:sp>
      <p:sp>
        <p:nvSpPr>
          <p:cNvPr id="4" name="חץ למטה 3"/>
          <p:cNvSpPr/>
          <p:nvPr/>
        </p:nvSpPr>
        <p:spPr>
          <a:xfrm>
            <a:off x="6587279" y="3518444"/>
            <a:ext cx="484632" cy="3799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חץ למטה 4"/>
          <p:cNvSpPr/>
          <p:nvPr/>
        </p:nvSpPr>
        <p:spPr>
          <a:xfrm>
            <a:off x="6609674" y="4468495"/>
            <a:ext cx="484632" cy="3809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ציין מיקום של כותרת תחתונה 5"/>
          <p:cNvSpPr>
            <a:spLocks noGrp="1"/>
          </p:cNvSpPr>
          <p:nvPr>
            <p:ph type="ftr" sz="quarter" idx="11"/>
          </p:nvPr>
        </p:nvSpPr>
        <p:spPr/>
        <p:txBody>
          <a:bodyPr/>
          <a:lstStyle/>
          <a:p>
            <a:r>
              <a:rPr lang="he-IL" smtClean="0"/>
              <a:t>עו"ד מתן פריידין</a:t>
            </a:r>
            <a:endParaRPr lang="he-IL"/>
          </a:p>
        </p:txBody>
      </p:sp>
      <p:sp>
        <p:nvSpPr>
          <p:cNvPr id="7" name="חץ למטה 6"/>
          <p:cNvSpPr/>
          <p:nvPr/>
        </p:nvSpPr>
        <p:spPr>
          <a:xfrm>
            <a:off x="6578539" y="5157192"/>
            <a:ext cx="484632" cy="3799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65853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p:cTn id="49"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 calcmode="lin" valueType="num">
                                      <p:cBhvr>
                                        <p:cTn id="56"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5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a:bodyPr>
          <a:lstStyle/>
          <a:p>
            <a:r>
              <a:rPr lang="he-IL" sz="3200" b="1" dirty="0" smtClean="0"/>
              <a:t>כלל 3: שאלות קצרות, מילים רגילות</a:t>
            </a:r>
          </a:p>
          <a:p>
            <a:pPr algn="just"/>
            <a:r>
              <a:rPr lang="he-IL" sz="1800" dirty="0" smtClean="0"/>
              <a:t>"</a:t>
            </a:r>
            <a:r>
              <a:rPr lang="he-IL" sz="1800" b="1" dirty="0" smtClean="0"/>
              <a:t>דא עקא</a:t>
            </a:r>
            <a:r>
              <a:rPr lang="he-IL" sz="1800" dirty="0" smtClean="0"/>
              <a:t>, </a:t>
            </a:r>
            <a:r>
              <a:rPr lang="he-IL" sz="1800" b="1" dirty="0" smtClean="0"/>
              <a:t>ברישא</a:t>
            </a:r>
            <a:r>
              <a:rPr lang="he-IL" sz="1800" dirty="0" smtClean="0"/>
              <a:t> של סע' 5 לתצהירך התייחסת ל</a:t>
            </a:r>
            <a:r>
              <a:rPr lang="he-IL" sz="1800" b="1" dirty="0" smtClean="0"/>
              <a:t>אי-סולבנטיות</a:t>
            </a:r>
            <a:r>
              <a:rPr lang="he-IL" sz="1800" dirty="0" smtClean="0"/>
              <a:t> של המשיבה 1. כיצד הדבר מתיישב עם ה</a:t>
            </a:r>
            <a:r>
              <a:rPr lang="he-IL" sz="1800" b="1" dirty="0" smtClean="0"/>
              <a:t>סיפא</a:t>
            </a:r>
            <a:r>
              <a:rPr lang="he-IL" sz="1800" dirty="0" smtClean="0"/>
              <a:t> של סע' 12 לבקשת האישור, זאת בהתייחס לחובת </a:t>
            </a:r>
            <a:r>
              <a:rPr lang="he-IL" sz="1800" b="1" dirty="0" smtClean="0"/>
              <a:t>תום הלב </a:t>
            </a:r>
            <a:r>
              <a:rPr lang="he-IL" sz="1800" dirty="0" smtClean="0"/>
              <a:t>המוגברת שחלה על המבקש לפי </a:t>
            </a:r>
            <a:r>
              <a:rPr lang="he-IL" sz="1800" b="1" dirty="0" smtClean="0"/>
              <a:t>ההלכה הפסוקה</a:t>
            </a:r>
            <a:r>
              <a:rPr lang="he-IL" sz="1800" dirty="0" smtClean="0"/>
              <a:t>?"</a:t>
            </a:r>
          </a:p>
          <a:p>
            <a:pPr marL="0" indent="0" algn="just">
              <a:buNone/>
            </a:pPr>
            <a:endParaRPr lang="he-IL" sz="1800" dirty="0" smtClean="0"/>
          </a:p>
          <a:p>
            <a:pPr algn="just"/>
            <a:r>
              <a:rPr lang="he-IL" sz="1800" dirty="0" smtClean="0"/>
              <a:t>"</a:t>
            </a:r>
            <a:r>
              <a:rPr lang="he-IL" sz="1800" b="1" dirty="0" smtClean="0"/>
              <a:t>דקה</a:t>
            </a:r>
            <a:r>
              <a:rPr lang="he-IL" sz="1800" dirty="0" smtClean="0"/>
              <a:t> </a:t>
            </a:r>
            <a:r>
              <a:rPr lang="he-IL" sz="1800" b="1" dirty="0" smtClean="0"/>
              <a:t>ברשע</a:t>
            </a:r>
            <a:r>
              <a:rPr lang="he-IL" sz="1800" dirty="0" smtClean="0"/>
              <a:t> סעיף 12 התייחסת </a:t>
            </a:r>
            <a:r>
              <a:rPr lang="he-IL" sz="1800" b="1" dirty="0" smtClean="0"/>
              <a:t>לסולו ולבנט </a:t>
            </a:r>
            <a:r>
              <a:rPr lang="he-IL" sz="1800" dirty="0" smtClean="0"/>
              <a:t>המשיבה 1. כיצד מתיישב </a:t>
            </a:r>
            <a:r>
              <a:rPr lang="he-IL" sz="1800" b="1" dirty="0" smtClean="0"/>
              <a:t>הספה</a:t>
            </a:r>
            <a:r>
              <a:rPr lang="he-IL" sz="1800" dirty="0" smtClean="0"/>
              <a:t> של סע' 12 לגבי התום לב של </a:t>
            </a:r>
            <a:r>
              <a:rPr lang="he-IL" sz="1800" b="1" dirty="0" smtClean="0"/>
              <a:t>הפסיקה</a:t>
            </a:r>
            <a:r>
              <a:rPr lang="he-IL" sz="1800" dirty="0" smtClean="0"/>
              <a:t>"?</a:t>
            </a:r>
            <a:endParaRPr lang="he-IL" sz="1800"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924944"/>
            <a:ext cx="2448271" cy="2808312"/>
          </a:xfrm>
          <a:prstGeom prst="rect">
            <a:avLst/>
          </a:prstGeom>
        </p:spPr>
      </p:pic>
      <p:sp>
        <p:nvSpPr>
          <p:cNvPr id="5" name="מציין מיקום של כותרת תחתונה 4"/>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241594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502920" y="530352"/>
            <a:ext cx="8183880" cy="4914872"/>
          </a:xfrm>
        </p:spPr>
        <p:txBody>
          <a:bodyPr>
            <a:normAutofit/>
          </a:bodyPr>
          <a:lstStyle/>
          <a:p>
            <a:r>
              <a:rPr lang="he-IL" sz="3200" b="1" dirty="0" smtClean="0"/>
              <a:t>כלל 4: אל תשאל שאלה שאינך יודע את התשובה אליה</a:t>
            </a:r>
          </a:p>
          <a:p>
            <a:endParaRPr lang="he-IL" dirty="0" smtClean="0"/>
          </a:p>
          <a:p>
            <a:r>
              <a:rPr lang="he-IL" dirty="0" smtClean="0"/>
              <a:t>חקירה נגדית ≠שאלון</a:t>
            </a:r>
          </a:p>
          <a:p>
            <a:pPr marL="0" indent="0">
              <a:buNone/>
            </a:pPr>
            <a:endParaRPr lang="he-IL" dirty="0" smtClean="0"/>
          </a:p>
          <a:p>
            <a:r>
              <a:rPr lang="he-IL" sz="3200" b="1" dirty="0" smtClean="0"/>
              <a:t>חריגים לכלל:</a:t>
            </a:r>
          </a:p>
          <a:p>
            <a:r>
              <a:rPr lang="he-IL" dirty="0" smtClean="0"/>
              <a:t>שאלה לא קריטית</a:t>
            </a:r>
          </a:p>
          <a:p>
            <a:r>
              <a:rPr lang="he-IL" dirty="0" smtClean="0"/>
              <a:t>שאלה מרומזת ובשלבים</a:t>
            </a:r>
            <a:endParaRPr lang="he-IL"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1187624"/>
            <a:ext cx="1719634" cy="1719634"/>
          </a:xfrm>
          <a:prstGeom prst="rect">
            <a:avLst/>
          </a:prstGeom>
        </p:spPr>
      </p:pic>
      <p:sp>
        <p:nvSpPr>
          <p:cNvPr id="5" name="מציין מיקום של כותרת תחתונה 4"/>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162661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r>
              <a:rPr lang="he-IL" sz="3200" b="1" dirty="0" smtClean="0"/>
              <a:t>כלל 5: להקשיב לעד</a:t>
            </a:r>
          </a:p>
          <a:p>
            <a:pPr marL="0" indent="0">
              <a:buNone/>
            </a:pPr>
            <a:endParaRPr lang="he-IL" sz="2400" dirty="0" smtClean="0"/>
          </a:p>
          <a:p>
            <a:r>
              <a:rPr lang="he-IL" sz="2400" dirty="0" smtClean="0"/>
              <a:t>למה עו"ד לא מקשיבים לעד?</a:t>
            </a:r>
          </a:p>
          <a:p>
            <a:endParaRPr lang="he-IL" sz="2400" dirty="0" smtClean="0"/>
          </a:p>
          <a:p>
            <a:r>
              <a:rPr lang="he-IL" sz="2400" dirty="0" smtClean="0"/>
              <a:t>לפתח מיומנות הקשבה</a:t>
            </a:r>
          </a:p>
          <a:p>
            <a:r>
              <a:rPr lang="he-IL" sz="2400" dirty="0" smtClean="0"/>
              <a:t>תפקידו של "טייס המשנה"</a:t>
            </a:r>
          </a:p>
          <a:p>
            <a:endParaRPr lang="he-IL" sz="2400" dirty="0"/>
          </a:p>
          <a:p>
            <a:endParaRPr lang="he-IL" sz="2400" dirty="0" smtClean="0"/>
          </a:p>
          <a:p>
            <a:endParaRPr lang="he-IL" sz="2400" dirty="0"/>
          </a:p>
          <a:p>
            <a:pPr marL="0" indent="0">
              <a:buNone/>
            </a:pPr>
            <a:endParaRPr lang="he-IL" sz="2400" dirty="0" smtClean="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548680"/>
            <a:ext cx="3244974" cy="1514475"/>
          </a:xfrm>
          <a:prstGeom prst="rect">
            <a:avLst/>
          </a:prstGeom>
        </p:spPr>
      </p:pic>
      <p:sp>
        <p:nvSpPr>
          <p:cNvPr id="5" name="מציין מיקום של כותרת תחתונה 4"/>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162153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r>
              <a:rPr lang="he-IL" sz="3200" b="1" dirty="0" smtClean="0"/>
              <a:t>בדיקות מקדמיות:</a:t>
            </a:r>
          </a:p>
          <a:p>
            <a:pPr marL="0" indent="0">
              <a:buNone/>
            </a:pPr>
            <a:endParaRPr lang="he-IL" sz="3200" b="1" dirty="0" smtClean="0"/>
          </a:p>
          <a:p>
            <a:r>
              <a:rPr lang="he-IL" dirty="0" smtClean="0"/>
              <a:t>האם יש עילת תביעה אישית? (סע' 4 לחוק)</a:t>
            </a:r>
          </a:p>
          <a:p>
            <a:r>
              <a:rPr lang="he-IL" dirty="0" smtClean="0"/>
              <a:t>האם יש קבוצה?</a:t>
            </a:r>
          </a:p>
          <a:p>
            <a:r>
              <a:rPr lang="he-IL" dirty="0" smtClean="0"/>
              <a:t>האם התיק מתאים לתביעה ייצוגית? (סכום התביעות האישיות, שאלות משותפות לחברי הקבוצה, סיכוי סביר שהתביעה תוכרע לטובת הקבוצה, וכו')</a:t>
            </a:r>
          </a:p>
          <a:p>
            <a:endParaRPr lang="he-IL" dirty="0"/>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55972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r>
              <a:rPr lang="he-IL" sz="3200" b="1" dirty="0" smtClean="0"/>
              <a:t>כלל 6: שאלה אחת יותר מדי...</a:t>
            </a:r>
          </a:p>
          <a:p>
            <a:endParaRPr lang="he-IL" dirty="0" smtClean="0"/>
          </a:p>
          <a:p>
            <a:endParaRPr lang="he-IL" dirty="0"/>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pic>
        <p:nvPicPr>
          <p:cNvPr id="5" name="תמונה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1548" y="1556792"/>
            <a:ext cx="4926002" cy="2520280"/>
          </a:xfrm>
          <a:prstGeom prst="rect">
            <a:avLst/>
          </a:prstGeom>
        </p:spPr>
      </p:pic>
    </p:spTree>
    <p:extLst>
      <p:ext uri="{BB962C8B-B14F-4D97-AF65-F5344CB8AC3E}">
        <p14:creationId xmlns:p14="http://schemas.microsoft.com/office/powerpoint/2010/main" val="32871179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a:bodyPr>
          <a:lstStyle/>
          <a:p>
            <a:r>
              <a:rPr lang="he-IL" sz="3200" b="1" dirty="0" smtClean="0"/>
              <a:t>כלל 7: אל תריב עם העד</a:t>
            </a:r>
          </a:p>
          <a:p>
            <a:pPr marL="0" indent="0">
              <a:buNone/>
            </a:pPr>
            <a:endParaRPr lang="he-IL" sz="3200" b="1" dirty="0"/>
          </a:p>
          <a:p>
            <a:pPr marL="0" indent="0">
              <a:buNone/>
            </a:pPr>
            <a:endParaRPr lang="he-IL" sz="3200" b="1" dirty="0" smtClean="0"/>
          </a:p>
          <a:p>
            <a:r>
              <a:rPr lang="he-IL" dirty="0" smtClean="0"/>
              <a:t>לא אלגנטי</a:t>
            </a:r>
          </a:p>
          <a:p>
            <a:pPr marL="0" indent="0">
              <a:buNone/>
            </a:pPr>
            <a:endParaRPr lang="he-IL" dirty="0" smtClean="0"/>
          </a:p>
          <a:p>
            <a:r>
              <a:rPr lang="he-IL" dirty="0" smtClean="0"/>
              <a:t>אמפתיה של בימ"ש</a:t>
            </a:r>
          </a:p>
          <a:p>
            <a:pPr marL="0" indent="0">
              <a:buNone/>
            </a:pPr>
            <a:endParaRPr lang="he-IL" dirty="0" smtClean="0"/>
          </a:p>
          <a:p>
            <a:r>
              <a:rPr lang="he-IL" dirty="0" smtClean="0"/>
              <a:t>נותן לעד הזדמנות לתקן</a:t>
            </a:r>
            <a:endParaRPr lang="he-IL" dirty="0"/>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pic>
        <p:nvPicPr>
          <p:cNvPr id="5" name="תמונה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570" y="1484784"/>
            <a:ext cx="3377390" cy="1966541"/>
          </a:xfrm>
          <a:prstGeom prst="rect">
            <a:avLst/>
          </a:prstGeom>
        </p:spPr>
      </p:pic>
    </p:spTree>
    <p:extLst>
      <p:ext uri="{BB962C8B-B14F-4D97-AF65-F5344CB8AC3E}">
        <p14:creationId xmlns:p14="http://schemas.microsoft.com/office/powerpoint/2010/main" val="338091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a:bodyPr>
          <a:lstStyle/>
          <a:p>
            <a:r>
              <a:rPr lang="he-IL" sz="3200" b="1" dirty="0" smtClean="0"/>
              <a:t>כלל 8: לא לשמור הכל לסיכומים</a:t>
            </a:r>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pic>
        <p:nvPicPr>
          <p:cNvPr id="5" name="תמונה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304764"/>
            <a:ext cx="3810000" cy="2520280"/>
          </a:xfrm>
          <a:prstGeom prst="rect">
            <a:avLst/>
          </a:prstGeom>
        </p:spPr>
      </p:pic>
    </p:spTree>
    <p:extLst>
      <p:ext uri="{BB962C8B-B14F-4D97-AF65-F5344CB8AC3E}">
        <p14:creationId xmlns:p14="http://schemas.microsoft.com/office/powerpoint/2010/main" val="2115957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r>
              <a:rPr lang="he-IL" sz="3200" b="1" dirty="0" smtClean="0"/>
              <a:t>כלל 9: שמור על "פני פוקר"</a:t>
            </a:r>
          </a:p>
          <a:p>
            <a:endParaRPr lang="he-IL" dirty="0"/>
          </a:p>
          <a:p>
            <a:endParaRPr lang="he-IL" dirty="0"/>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pic>
        <p:nvPicPr>
          <p:cNvPr id="5" name="תמונה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628800"/>
            <a:ext cx="3734994" cy="2664296"/>
          </a:xfrm>
          <a:prstGeom prst="rect">
            <a:avLst/>
          </a:prstGeom>
        </p:spPr>
      </p:pic>
    </p:spTree>
    <p:extLst>
      <p:ext uri="{BB962C8B-B14F-4D97-AF65-F5344CB8AC3E}">
        <p14:creationId xmlns:p14="http://schemas.microsoft.com/office/powerpoint/2010/main" val="20313773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a:bodyPr>
          <a:lstStyle/>
          <a:p>
            <a:r>
              <a:rPr lang="he-IL" sz="3200" b="1" dirty="0" smtClean="0"/>
              <a:t>כלל 10: לסיים עם פאנץ' </a:t>
            </a:r>
            <a:endParaRPr lang="he-IL" sz="3200" b="1" dirty="0"/>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pic>
        <p:nvPicPr>
          <p:cNvPr id="5" name="תמונה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1628800"/>
            <a:ext cx="3038474" cy="2520280"/>
          </a:xfrm>
          <a:prstGeom prst="rect">
            <a:avLst/>
          </a:prstGeom>
        </p:spPr>
      </p:pic>
    </p:spTree>
    <p:extLst>
      <p:ext uri="{BB962C8B-B14F-4D97-AF65-F5344CB8AC3E}">
        <p14:creationId xmlns:p14="http://schemas.microsoft.com/office/powerpoint/2010/main" val="1910002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a:xfrm>
            <a:off x="502920" y="530352"/>
            <a:ext cx="8183880" cy="5346920"/>
          </a:xfrm>
        </p:spPr>
        <p:txBody>
          <a:bodyPr>
            <a:normAutofit fontScale="77500" lnSpcReduction="20000"/>
          </a:bodyPr>
          <a:lstStyle/>
          <a:p>
            <a:r>
              <a:rPr lang="he-IL" sz="3200" b="1" dirty="0" smtClean="0"/>
              <a:t>לעיין בפנקס תובענות ייצוגיות</a:t>
            </a:r>
          </a:p>
          <a:p>
            <a:endParaRPr lang="he-IL" dirty="0" smtClean="0"/>
          </a:p>
          <a:p>
            <a:pPr marL="0" indent="0">
              <a:buNone/>
            </a:pPr>
            <a:endParaRPr lang="he-IL" dirty="0" smtClean="0"/>
          </a:p>
          <a:p>
            <a:pPr marL="0" indent="0">
              <a:buNone/>
            </a:pPr>
            <a:endParaRPr lang="he-IL" dirty="0"/>
          </a:p>
          <a:p>
            <a:pPr marL="0" indent="0">
              <a:buNone/>
            </a:pPr>
            <a:endParaRPr lang="he-IL" dirty="0" smtClean="0"/>
          </a:p>
          <a:p>
            <a:pPr marL="0" indent="0">
              <a:buNone/>
            </a:pPr>
            <a:endParaRPr lang="he-IL" dirty="0"/>
          </a:p>
          <a:p>
            <a:r>
              <a:rPr lang="he-IL" dirty="0" smtClean="0"/>
              <a:t>סע' 5(א)(2) לחוק:</a:t>
            </a:r>
          </a:p>
          <a:p>
            <a:endParaRPr lang="he-IL" dirty="0"/>
          </a:p>
          <a:p>
            <a:pPr marL="0" indent="0" algn="just">
              <a:buNone/>
            </a:pPr>
            <a:r>
              <a:rPr lang="he-IL" dirty="0" smtClean="0"/>
              <a:t>"</a:t>
            </a:r>
            <a:r>
              <a:rPr lang="he-IL" b="1" dirty="0" smtClean="0"/>
              <a:t>בטרם </a:t>
            </a:r>
            <a:r>
              <a:rPr lang="he-IL" b="1" dirty="0"/>
              <a:t>הגשת בקשה לאישור, יבדוק המבקש בפנקס אם רשומה בו בקשה לאישור או תובענה ייצוגית, שהיא תלויה ועומדת, אשר השאלות המהותיות של עובדה או משפט המשותפות לחברי הקבוצה המתעוררות בה, כולן או חלקן, זהות או דומות בעיקרן לשאלות כאמור המתעוררות בבקשתו לאישור; מצא המבקש כי רשומה בפנקס בקשה לאישור או תובענה ייצוגית כאמור, יציין בבקשתו לאישור את </a:t>
            </a:r>
            <a:r>
              <a:rPr lang="he-IL" b="1" dirty="0" smtClean="0"/>
              <a:t>פרטיה</a:t>
            </a:r>
            <a:r>
              <a:rPr lang="he-IL" dirty="0" smtClean="0"/>
              <a:t>".</a:t>
            </a:r>
            <a:endParaRPr lang="en-US" dirty="0"/>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692696"/>
            <a:ext cx="1535474" cy="2158231"/>
          </a:xfrm>
          <a:prstGeom prst="rect">
            <a:avLst/>
          </a:prstGeom>
        </p:spPr>
      </p:pic>
    </p:spTree>
    <p:extLst>
      <p:ext uri="{BB962C8B-B14F-4D97-AF65-F5344CB8AC3E}">
        <p14:creationId xmlns:p14="http://schemas.microsoft.com/office/powerpoint/2010/main" val="3678973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502920" y="530352"/>
            <a:ext cx="8183880" cy="5634952"/>
          </a:xfrm>
        </p:spPr>
        <p:txBody>
          <a:bodyPr>
            <a:normAutofit fontScale="55000" lnSpcReduction="20000"/>
          </a:bodyPr>
          <a:lstStyle/>
          <a:p>
            <a:r>
              <a:rPr lang="he-IL" sz="5100" b="1" dirty="0" smtClean="0"/>
              <a:t>לוודא שהתביעה תואמת פרט בתוספת </a:t>
            </a:r>
            <a:r>
              <a:rPr lang="he-IL" sz="5100" b="1" dirty="0" err="1" smtClean="0"/>
              <a:t>השניה</a:t>
            </a:r>
            <a:endParaRPr lang="he-IL" sz="5100" b="1" dirty="0" smtClean="0"/>
          </a:p>
          <a:p>
            <a:pPr marL="0" indent="0">
              <a:buNone/>
            </a:pPr>
            <a:endParaRPr lang="he-IL" sz="5100" b="1" dirty="0" smtClean="0"/>
          </a:p>
          <a:p>
            <a:pPr marL="0" lvl="0" indent="0">
              <a:buNone/>
            </a:pPr>
            <a:r>
              <a:rPr lang="he-IL" b="1" dirty="0" smtClean="0"/>
              <a:t>1.        </a:t>
            </a:r>
            <a:r>
              <a:rPr lang="he-IL" sz="3600" b="1" dirty="0" smtClean="0"/>
              <a:t>תביעה </a:t>
            </a:r>
            <a:r>
              <a:rPr lang="he-IL" sz="3600" b="1" dirty="0"/>
              <a:t>נגד עוסק</a:t>
            </a:r>
            <a:endParaRPr lang="en-US" sz="3600" dirty="0"/>
          </a:p>
          <a:p>
            <a:pPr marL="0" lvl="0" indent="0">
              <a:buNone/>
            </a:pPr>
            <a:r>
              <a:rPr lang="he-IL" sz="3600" b="1" dirty="0" smtClean="0"/>
              <a:t>2.     תביעה </a:t>
            </a:r>
            <a:r>
              <a:rPr lang="he-IL" sz="3600" b="1" dirty="0"/>
              <a:t>נגד מבטח</a:t>
            </a:r>
            <a:endParaRPr lang="en-US" sz="3600" dirty="0"/>
          </a:p>
          <a:p>
            <a:pPr marL="0" lvl="0" indent="0">
              <a:buNone/>
            </a:pPr>
            <a:r>
              <a:rPr lang="he-IL" sz="3600" b="1" dirty="0" smtClean="0"/>
              <a:t>3.     תביעה </a:t>
            </a:r>
            <a:r>
              <a:rPr lang="he-IL" sz="3600" b="1" dirty="0"/>
              <a:t>נגד תאגיד בנקאי</a:t>
            </a:r>
            <a:endParaRPr lang="en-US" sz="3600" dirty="0"/>
          </a:p>
          <a:p>
            <a:pPr marL="0" lvl="0" indent="0">
              <a:buNone/>
            </a:pPr>
            <a:r>
              <a:rPr lang="he-IL" sz="3600" b="1" dirty="0" smtClean="0"/>
              <a:t>4.     תביעה </a:t>
            </a:r>
            <a:r>
              <a:rPr lang="he-IL" sz="3600" b="1" dirty="0"/>
              <a:t>לפי חוק ההגבלים </a:t>
            </a:r>
            <a:r>
              <a:rPr lang="he-IL" sz="3600" b="1" dirty="0" smtClean="0"/>
              <a:t>העסקיים</a:t>
            </a:r>
            <a:endParaRPr lang="he-IL" sz="3600" dirty="0"/>
          </a:p>
          <a:p>
            <a:pPr marL="0" lvl="0" indent="0">
              <a:buNone/>
            </a:pPr>
            <a:r>
              <a:rPr lang="he-IL" sz="3600" b="1" dirty="0" smtClean="0"/>
              <a:t>4א</a:t>
            </a:r>
            <a:r>
              <a:rPr lang="he-IL" sz="3600" b="1" dirty="0"/>
              <a:t>. </a:t>
            </a:r>
            <a:r>
              <a:rPr lang="he-IL" sz="3600" b="1" dirty="0" smtClean="0"/>
              <a:t> תביעה </a:t>
            </a:r>
            <a:r>
              <a:rPr lang="he-IL" sz="3600" b="1" dirty="0"/>
              <a:t>בקשר לניהול זירת סוחר</a:t>
            </a:r>
            <a:endParaRPr lang="en-US" sz="3600" dirty="0"/>
          </a:p>
          <a:p>
            <a:pPr marL="0" lvl="0" indent="0">
              <a:buNone/>
            </a:pPr>
            <a:r>
              <a:rPr lang="he-IL" sz="3600" b="1" dirty="0" smtClean="0"/>
              <a:t>5.     תביעה </a:t>
            </a:r>
            <a:r>
              <a:rPr lang="he-IL" sz="3600" b="1" dirty="0"/>
              <a:t>בעילה הנובעת מזיקה לנייר ערך</a:t>
            </a:r>
            <a:endParaRPr lang="en-US" sz="3600" dirty="0"/>
          </a:p>
          <a:p>
            <a:pPr marL="0" lvl="0" indent="0">
              <a:buNone/>
            </a:pPr>
            <a:r>
              <a:rPr lang="he-IL" sz="3600" b="1" dirty="0" smtClean="0"/>
              <a:t>6.     תביעה </a:t>
            </a:r>
            <a:r>
              <a:rPr lang="he-IL" sz="3600" b="1" dirty="0"/>
              <a:t>בקשר למפגע סביבתי</a:t>
            </a:r>
            <a:endParaRPr lang="en-US" sz="3600" dirty="0"/>
          </a:p>
          <a:p>
            <a:pPr marL="0" lvl="0" indent="0">
              <a:buNone/>
            </a:pPr>
            <a:r>
              <a:rPr lang="he-IL" sz="3600" b="1" dirty="0" smtClean="0"/>
              <a:t>7.     תביעה </a:t>
            </a:r>
            <a:r>
              <a:rPr lang="he-IL" sz="3600" b="1" dirty="0"/>
              <a:t>בעילה לפי חוק איסור הפליה במוצרים ובשירותים</a:t>
            </a:r>
            <a:endParaRPr lang="en-US" sz="3600" dirty="0"/>
          </a:p>
          <a:p>
            <a:pPr marL="0" lvl="0" indent="0">
              <a:buNone/>
            </a:pPr>
            <a:r>
              <a:rPr lang="he-IL" sz="3600" b="1" dirty="0" smtClean="0"/>
              <a:t>8. </a:t>
            </a:r>
            <a:r>
              <a:rPr lang="he-IL" sz="3600" b="1" dirty="0"/>
              <a:t> </a:t>
            </a:r>
            <a:r>
              <a:rPr lang="he-IL" sz="3600" b="1" dirty="0" smtClean="0"/>
              <a:t>   תביעה </a:t>
            </a:r>
            <a:r>
              <a:rPr lang="he-IL" sz="3600" b="1" dirty="0"/>
              <a:t>בעילה של הפליה בעבודה/חוק שכר שווה </a:t>
            </a:r>
            <a:endParaRPr lang="he-IL" sz="3600" dirty="0"/>
          </a:p>
          <a:p>
            <a:pPr marL="0" lvl="0" indent="0">
              <a:buNone/>
            </a:pPr>
            <a:r>
              <a:rPr lang="he-IL" sz="3600" b="1" dirty="0" smtClean="0"/>
              <a:t>9.     נגישות</a:t>
            </a:r>
            <a:endParaRPr lang="en-US" sz="3600" dirty="0"/>
          </a:p>
          <a:p>
            <a:pPr marL="0" lvl="0" indent="0">
              <a:buNone/>
            </a:pPr>
            <a:r>
              <a:rPr lang="he-IL" sz="3600" b="1" dirty="0" smtClean="0"/>
              <a:t>10.   תביעות </a:t>
            </a:r>
            <a:r>
              <a:rPr lang="he-IL" sz="3600" b="1" dirty="0"/>
              <a:t>בסמכות בתי דין לעבודה</a:t>
            </a:r>
            <a:endParaRPr lang="en-US" sz="3600" dirty="0"/>
          </a:p>
          <a:p>
            <a:pPr marL="0" lvl="0" indent="0">
              <a:buNone/>
            </a:pPr>
            <a:r>
              <a:rPr lang="he-IL" sz="3600" b="1" dirty="0" smtClean="0"/>
              <a:t>11.   תביעה </a:t>
            </a:r>
            <a:r>
              <a:rPr lang="he-IL" sz="3600" b="1" dirty="0"/>
              <a:t>נגד רשות</a:t>
            </a:r>
            <a:endParaRPr lang="en-US" sz="3600" dirty="0"/>
          </a:p>
          <a:p>
            <a:pPr marL="0" lvl="0" indent="0">
              <a:buNone/>
            </a:pPr>
            <a:r>
              <a:rPr lang="he-IL" sz="3600" b="1" dirty="0" smtClean="0"/>
              <a:t>12.   חוק </a:t>
            </a:r>
            <a:r>
              <a:rPr lang="he-IL" sz="3600" b="1" dirty="0"/>
              <a:t>הספאם</a:t>
            </a:r>
            <a:endParaRPr lang="en-US" sz="3600" dirty="0"/>
          </a:p>
          <a:p>
            <a:pPr marL="0" lvl="0" indent="0">
              <a:buNone/>
            </a:pPr>
            <a:r>
              <a:rPr lang="he-IL" sz="3600" b="1" dirty="0" smtClean="0"/>
              <a:t>13.   מערכת </a:t>
            </a:r>
            <a:r>
              <a:rPr lang="he-IL" sz="3600" b="1" dirty="0"/>
              <a:t>סליקה פנסיונית</a:t>
            </a:r>
            <a:endParaRPr lang="en-US" sz="3600" dirty="0"/>
          </a:p>
          <a:p>
            <a:endParaRPr lang="en-US" sz="3600" dirty="0"/>
          </a:p>
          <a:p>
            <a:endParaRPr lang="en-US" dirty="0"/>
          </a:p>
          <a:p>
            <a:endParaRPr lang="en-US" dirty="0"/>
          </a:p>
          <a:p>
            <a:endParaRPr lang="he-IL" dirty="0"/>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2252439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502920" y="530352"/>
            <a:ext cx="8183880" cy="4842864"/>
          </a:xfrm>
        </p:spPr>
        <p:txBody>
          <a:bodyPr>
            <a:normAutofit fontScale="92500" lnSpcReduction="10000"/>
          </a:bodyPr>
          <a:lstStyle/>
          <a:p>
            <a:pPr algn="just"/>
            <a:r>
              <a:rPr lang="he-IL" sz="3500" b="1" dirty="0" smtClean="0"/>
              <a:t>לנסות להעריך את סכום התביעה</a:t>
            </a:r>
          </a:p>
          <a:p>
            <a:pPr marL="0" indent="0" algn="just">
              <a:buNone/>
            </a:pPr>
            <a:endParaRPr lang="he-IL" b="1" dirty="0" smtClean="0"/>
          </a:p>
          <a:p>
            <a:pPr algn="just"/>
            <a:r>
              <a:rPr lang="he-IL" dirty="0" smtClean="0"/>
              <a:t>האם כדאי להגיש את התביעה? </a:t>
            </a:r>
          </a:p>
          <a:p>
            <a:pPr marL="0" indent="0" algn="just">
              <a:buNone/>
            </a:pPr>
            <a:endParaRPr lang="he-IL" dirty="0" smtClean="0"/>
          </a:p>
          <a:p>
            <a:pPr algn="just"/>
            <a:r>
              <a:rPr lang="he-IL" dirty="0" smtClean="0"/>
              <a:t>האם להגיש לבית משפט שלום</a:t>
            </a:r>
            <a:r>
              <a:rPr lang="en-US" dirty="0" smtClean="0"/>
              <a:t>/</a:t>
            </a:r>
            <a:r>
              <a:rPr lang="he-IL" dirty="0" smtClean="0"/>
              <a:t>מחוזי?</a:t>
            </a:r>
          </a:p>
          <a:p>
            <a:pPr marL="0" indent="0" algn="just">
              <a:buNone/>
            </a:pPr>
            <a:endParaRPr lang="he-IL" dirty="0" smtClean="0"/>
          </a:p>
          <a:p>
            <a:pPr algn="just"/>
            <a:r>
              <a:rPr lang="he-IL" dirty="0" smtClean="0"/>
              <a:t>תקנה 2(א)(7) בבקשת האישור יש לפרט את:</a:t>
            </a:r>
            <a:r>
              <a:rPr lang="he-IL" dirty="0"/>
              <a:t>	</a:t>
            </a:r>
            <a:endParaRPr lang="he-IL" dirty="0" smtClean="0"/>
          </a:p>
          <a:p>
            <a:pPr marL="0" indent="0" algn="just">
              <a:buNone/>
            </a:pPr>
            <a:r>
              <a:rPr lang="he-IL" dirty="0"/>
              <a:t>"</a:t>
            </a:r>
            <a:r>
              <a:rPr lang="he-IL" dirty="0" smtClean="0"/>
              <a:t>הסכום </a:t>
            </a:r>
            <a:r>
              <a:rPr lang="he-IL" dirty="0"/>
              <a:t>או השווי המשוערים של תביעותיהם של כל הנמנים עם הקבוצה והאופן שבו חושב או הוערך סכום התביעה; ככל שסבור המבקש כי לא ניתן לשער את הסכום או השווי המשוערים כאמור – יפרט הוא את הסיבה </a:t>
            </a:r>
            <a:r>
              <a:rPr lang="he-IL" dirty="0" smtClean="0"/>
              <a:t>לכך"</a:t>
            </a:r>
            <a:endParaRPr lang="en-US" dirty="0"/>
          </a:p>
          <a:p>
            <a:pPr algn="just"/>
            <a:endParaRPr lang="he-IL" dirty="0"/>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428728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564" y="692696"/>
            <a:ext cx="1284467" cy="1296144"/>
          </a:xfrm>
          <a:prstGeom prst="rect">
            <a:avLst/>
          </a:prstGeom>
        </p:spPr>
      </p:pic>
      <p:sp>
        <p:nvSpPr>
          <p:cNvPr id="2" name="כותרת 1"/>
          <p:cNvSpPr>
            <a:spLocks noGrp="1"/>
          </p:cNvSpPr>
          <p:nvPr>
            <p:ph type="title"/>
          </p:nvPr>
        </p:nvSpPr>
        <p:spPr>
          <a:xfrm>
            <a:off x="467544" y="5229200"/>
            <a:ext cx="8183880" cy="1051560"/>
          </a:xfrm>
        </p:spPr>
        <p:txBody>
          <a:bodyPr>
            <a:normAutofit/>
          </a:bodyPr>
          <a:lstStyle/>
          <a:p>
            <a:endParaRPr lang="he-IL" sz="1500" dirty="0"/>
          </a:p>
        </p:txBody>
      </p:sp>
      <p:sp>
        <p:nvSpPr>
          <p:cNvPr id="3" name="מציין מיקום תוכן 2"/>
          <p:cNvSpPr>
            <a:spLocks noGrp="1"/>
          </p:cNvSpPr>
          <p:nvPr>
            <p:ph idx="1"/>
          </p:nvPr>
        </p:nvSpPr>
        <p:spPr>
          <a:xfrm>
            <a:off x="502920" y="530352"/>
            <a:ext cx="8183880" cy="5130896"/>
          </a:xfrm>
        </p:spPr>
        <p:txBody>
          <a:bodyPr>
            <a:normAutofit fontScale="40000" lnSpcReduction="20000"/>
          </a:bodyPr>
          <a:lstStyle/>
          <a:p>
            <a:r>
              <a:rPr lang="he-IL" sz="6000" b="1" dirty="0" smtClean="0"/>
              <a:t>סוף מעשה במחשבה תחילה</a:t>
            </a:r>
          </a:p>
          <a:p>
            <a:pPr marL="0" indent="0">
              <a:buNone/>
            </a:pPr>
            <a:endParaRPr lang="he-IL" dirty="0"/>
          </a:p>
          <a:p>
            <a:pPr marL="0" indent="0">
              <a:buNone/>
            </a:pPr>
            <a:endParaRPr lang="he-IL" dirty="0" smtClean="0"/>
          </a:p>
          <a:p>
            <a:pPr marL="0" indent="0">
              <a:buNone/>
            </a:pPr>
            <a:endParaRPr lang="he-IL" dirty="0"/>
          </a:p>
          <a:p>
            <a:pPr marL="0" indent="0">
              <a:buNone/>
            </a:pPr>
            <a:endParaRPr lang="he-IL" dirty="0" smtClean="0"/>
          </a:p>
          <a:p>
            <a:pPr marL="0" indent="0">
              <a:buNone/>
            </a:pPr>
            <a:endParaRPr lang="he-IL" dirty="0"/>
          </a:p>
          <a:p>
            <a:pPr marL="0" indent="0">
              <a:buNone/>
            </a:pPr>
            <a:endParaRPr lang="he-IL" dirty="0" smtClean="0"/>
          </a:p>
          <a:p>
            <a:pPr marL="0" indent="0">
              <a:buNone/>
            </a:pPr>
            <a:endParaRPr lang="he-IL" dirty="0" smtClean="0"/>
          </a:p>
          <a:p>
            <a:endParaRPr lang="he-IL" sz="2900" dirty="0" smtClean="0"/>
          </a:p>
          <a:p>
            <a:pPr lvl="0" algn="just"/>
            <a:r>
              <a:rPr lang="he-IL" sz="3800" dirty="0"/>
              <a:t>2</a:t>
            </a:r>
            <a:r>
              <a:rPr lang="he-IL" sz="3800" dirty="0" smtClean="0"/>
              <a:t>.(</a:t>
            </a:r>
            <a:r>
              <a:rPr lang="he-IL" sz="3800" dirty="0"/>
              <a:t>א)	</a:t>
            </a:r>
            <a:r>
              <a:rPr lang="he-IL" sz="4200" dirty="0"/>
              <a:t>בבקשה לאישור יפרט בעל הדין את טיעוניו, </a:t>
            </a:r>
            <a:r>
              <a:rPr lang="he-IL" sz="4200" u="sng" dirty="0"/>
              <a:t>כולל </a:t>
            </a:r>
            <a:r>
              <a:rPr lang="he-IL" sz="4200" b="1" u="sng" dirty="0"/>
              <a:t>אסמכתאות</a:t>
            </a:r>
            <a:r>
              <a:rPr lang="he-IL" sz="4200" dirty="0" smtClean="0"/>
              <a:t>...</a:t>
            </a:r>
          </a:p>
          <a:p>
            <a:pPr marL="0" lvl="0" indent="0" algn="just">
              <a:buNone/>
            </a:pPr>
            <a:endParaRPr lang="he-IL" sz="2900" dirty="0"/>
          </a:p>
          <a:p>
            <a:pPr marL="0" lvl="0" indent="0" algn="just">
              <a:buNone/>
            </a:pPr>
            <a:endParaRPr lang="en-US" sz="2900" dirty="0"/>
          </a:p>
          <a:p>
            <a:pPr lvl="0" algn="just"/>
            <a:r>
              <a:rPr lang="he-IL" sz="4500" dirty="0" smtClean="0"/>
              <a:t>(ב) המבקש יצרף לבקשת האישור </a:t>
            </a:r>
            <a:r>
              <a:rPr lang="he-IL" sz="4500" b="1" u="sng" dirty="0" smtClean="0"/>
              <a:t>תצהיר</a:t>
            </a:r>
            <a:r>
              <a:rPr lang="he-IL" sz="4500" dirty="0" smtClean="0"/>
              <a:t> מטעמו לשם אימות העובדות המשמשות יסוד לבקשה; </a:t>
            </a:r>
            <a:r>
              <a:rPr lang="he-IL" sz="4500" b="1" dirty="0" smtClean="0"/>
              <a:t>תצהיר אשר לא צורף לבקשה בעת הגשתה לא יצורף לה אלא ברשות בית המשפט.</a:t>
            </a:r>
          </a:p>
          <a:p>
            <a:pPr lvl="0" algn="just"/>
            <a:endParaRPr lang="en-US" sz="3800" b="1" dirty="0" smtClean="0"/>
          </a:p>
          <a:p>
            <a:pPr lvl="0" algn="just"/>
            <a:r>
              <a:rPr lang="he-IL" sz="4500" dirty="0" smtClean="0"/>
              <a:t>(ג) המשיב רשאי להשיב לבקשה בתוך תשעים ימים מיום שהומצאה לו או בתוך מועד אחר שקבע בית המשפט; בתשובתו יפרט את טיעוניו כולל </a:t>
            </a:r>
            <a:r>
              <a:rPr lang="he-IL" sz="4500" b="1" u="sng" dirty="0" smtClean="0"/>
              <a:t>אסמכתאות</a:t>
            </a:r>
            <a:r>
              <a:rPr lang="he-IL" sz="4500" dirty="0" smtClean="0"/>
              <a:t>, ויצרף לה </a:t>
            </a:r>
            <a:r>
              <a:rPr lang="he-IL" sz="4500" b="1" u="sng" dirty="0" smtClean="0"/>
              <a:t>תצהיר</a:t>
            </a:r>
            <a:r>
              <a:rPr lang="he-IL" sz="4500" dirty="0" smtClean="0"/>
              <a:t> לשם אימות העובדות המשמשות יסוד לתשובה; </a:t>
            </a:r>
            <a:r>
              <a:rPr lang="he-IL" sz="4500" b="1" dirty="0" smtClean="0"/>
              <a:t>תצהיר שלא צורף לתשובה בעת הגשתה, לא יצורף לה אלא ברשות בית המשפט.</a:t>
            </a:r>
            <a:endParaRPr lang="en-US" sz="4500" b="1" dirty="0" smtClean="0"/>
          </a:p>
          <a:p>
            <a:pPr marL="0" indent="0">
              <a:buNone/>
            </a:pPr>
            <a:endParaRPr lang="he-IL" sz="3400" dirty="0" smtClean="0"/>
          </a:p>
          <a:p>
            <a:pPr marL="0" indent="0">
              <a:buNone/>
            </a:pPr>
            <a:endParaRPr lang="he-IL" sz="3400" dirty="0"/>
          </a:p>
        </p:txBody>
      </p:sp>
      <p:sp>
        <p:nvSpPr>
          <p:cNvPr id="5" name="מציין מיקום של כותרת תחתונה 4"/>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138579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9" end="9"/>
                                            </p:txEl>
                                          </p:spTgt>
                                        </p:tgtEl>
                                        <p:attrNameLst>
                                          <p:attrName>style.visibility</p:attrName>
                                        </p:attrNameLst>
                                      </p:cBhvr>
                                      <p:to>
                                        <p:strVal val="visible"/>
                                      </p:to>
                                    </p:set>
                                    <p:animEffect transition="in" filter="fade">
                                      <p:cBhvr>
                                        <p:cTn id="14" dur="1000"/>
                                        <p:tgtEl>
                                          <p:spTgt spid="3">
                                            <p:txEl>
                                              <p:pRg st="9" end="9"/>
                                            </p:txEl>
                                          </p:spTgt>
                                        </p:tgtEl>
                                      </p:cBhvr>
                                    </p:animEffect>
                                    <p:anim calcmode="lin" valueType="num">
                                      <p:cBhvr>
                                        <p:cTn id="1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animEffect transition="in" filter="fade">
                                      <p:cBhvr>
                                        <p:cTn id="21" dur="1000"/>
                                        <p:tgtEl>
                                          <p:spTgt spid="3">
                                            <p:txEl>
                                              <p:pRg st="12" end="12"/>
                                            </p:txEl>
                                          </p:spTgt>
                                        </p:tgtEl>
                                      </p:cBhvr>
                                    </p:animEffect>
                                    <p:anim calcmode="lin" valueType="num">
                                      <p:cBhvr>
                                        <p:cTn id="2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14" end="14"/>
                                            </p:txEl>
                                          </p:spTgt>
                                        </p:tgtEl>
                                        <p:attrNameLst>
                                          <p:attrName>style.visibility</p:attrName>
                                        </p:attrNameLst>
                                      </p:cBhvr>
                                      <p:to>
                                        <p:strVal val="visible"/>
                                      </p:to>
                                    </p:set>
                                    <p:animEffect transition="in" filter="fade">
                                      <p:cBhvr>
                                        <p:cTn id="28" dur="1000"/>
                                        <p:tgtEl>
                                          <p:spTgt spid="3">
                                            <p:txEl>
                                              <p:pRg st="14" end="14"/>
                                            </p:txEl>
                                          </p:spTgt>
                                        </p:tgtEl>
                                      </p:cBhvr>
                                    </p:animEffect>
                                    <p:anim calcmode="lin" valueType="num">
                                      <p:cBhvr>
                                        <p:cTn id="29"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502920" y="530352"/>
            <a:ext cx="8183880" cy="5346920"/>
          </a:xfrm>
        </p:spPr>
        <p:txBody>
          <a:bodyPr>
            <a:normAutofit/>
          </a:bodyPr>
          <a:lstStyle/>
          <a:p>
            <a:endParaRPr lang="he-IL" dirty="0" smtClean="0"/>
          </a:p>
          <a:p>
            <a:endParaRPr lang="he-IL" dirty="0" smtClean="0"/>
          </a:p>
          <a:p>
            <a:r>
              <a:rPr lang="he-IL" sz="3200" b="1" dirty="0" smtClean="0"/>
              <a:t>כללים לתיקון בקשת האישור</a:t>
            </a:r>
          </a:p>
          <a:p>
            <a:r>
              <a:rPr lang="he-IL" sz="2000" b="1" dirty="0" smtClean="0"/>
              <a:t>הלכת </a:t>
            </a:r>
            <a:r>
              <a:rPr lang="he-IL" sz="2000" b="1" dirty="0" err="1" smtClean="0"/>
              <a:t>אינסלר</a:t>
            </a:r>
            <a:r>
              <a:rPr lang="he-IL" sz="2000" b="1" dirty="0" smtClean="0"/>
              <a:t> </a:t>
            </a:r>
            <a:r>
              <a:rPr lang="he-IL" sz="2000" dirty="0" smtClean="0"/>
              <a:t>בר"מ 4303/12, 4 שיקולים לתיקון בקשת האישור:</a:t>
            </a:r>
          </a:p>
          <a:p>
            <a:pPr marL="0" indent="0">
              <a:buNone/>
            </a:pPr>
            <a:endParaRPr lang="he-IL" sz="2000" dirty="0" smtClean="0"/>
          </a:p>
          <a:p>
            <a:pPr lvl="0"/>
            <a:r>
              <a:rPr lang="he-IL" sz="2000" dirty="0" smtClean="0"/>
              <a:t>1. האם </a:t>
            </a:r>
            <a:r>
              <a:rPr lang="he-IL" sz="2000" dirty="0"/>
              <a:t>התיקון אכן דרוש לשם בירור השאלות האמיתיות השנויות </a:t>
            </a:r>
            <a:r>
              <a:rPr lang="he-IL" sz="2000" dirty="0" smtClean="0"/>
              <a:t>במחלוקת? </a:t>
            </a:r>
          </a:p>
          <a:p>
            <a:pPr marL="0" lvl="0" indent="0">
              <a:buNone/>
            </a:pPr>
            <a:endParaRPr lang="en-US" sz="2000" dirty="0"/>
          </a:p>
          <a:p>
            <a:pPr lvl="0"/>
            <a:r>
              <a:rPr lang="he-IL" sz="2000" dirty="0" smtClean="0"/>
              <a:t>2. האיחור </a:t>
            </a:r>
            <a:r>
              <a:rPr lang="he-IL" sz="2000" dirty="0"/>
              <a:t>בהעלאת הטענה – סיבתו ומידתו</a:t>
            </a:r>
            <a:r>
              <a:rPr lang="he-IL" sz="2000" dirty="0" smtClean="0"/>
              <a:t>.</a:t>
            </a:r>
          </a:p>
          <a:p>
            <a:pPr marL="0" lvl="0" indent="0">
              <a:buNone/>
            </a:pPr>
            <a:endParaRPr lang="en-US" sz="2000" dirty="0"/>
          </a:p>
          <a:p>
            <a:pPr lvl="0"/>
            <a:r>
              <a:rPr lang="he-IL" sz="2000" dirty="0" smtClean="0"/>
              <a:t>3. האם </a:t>
            </a:r>
            <a:r>
              <a:rPr lang="he-IL" sz="2000" dirty="0"/>
              <a:t>התיקון עלול לפגוע בבעל הדין </a:t>
            </a:r>
            <a:r>
              <a:rPr lang="he-IL" sz="2000" dirty="0" smtClean="0"/>
              <a:t>היריב? </a:t>
            </a:r>
          </a:p>
          <a:p>
            <a:pPr marL="0" lvl="0" indent="0">
              <a:buNone/>
            </a:pPr>
            <a:endParaRPr lang="en-US" sz="2000" dirty="0"/>
          </a:p>
          <a:p>
            <a:pPr lvl="0"/>
            <a:r>
              <a:rPr lang="he-IL" sz="2000" dirty="0" smtClean="0"/>
              <a:t>4. האם </a:t>
            </a:r>
            <a:r>
              <a:rPr lang="he-IL" sz="2000" dirty="0"/>
              <a:t>בקשת התיקון הוגשה בחוסר תום </a:t>
            </a:r>
            <a:r>
              <a:rPr lang="he-IL" sz="2000" dirty="0" smtClean="0"/>
              <a:t>לב?</a:t>
            </a:r>
            <a:endParaRPr lang="en-US" sz="2000" dirty="0"/>
          </a:p>
          <a:p>
            <a:endParaRPr lang="he-IL" sz="2000" dirty="0"/>
          </a:p>
        </p:txBody>
      </p:sp>
      <p:pic>
        <p:nvPicPr>
          <p:cNvPr id="4" name="תמונה 3"/>
          <p:cNvPicPr>
            <a:picLocks noChangeAspect="1"/>
          </p:cNvPicPr>
          <p:nvPr/>
        </p:nvPicPr>
        <p:blipFill>
          <a:blip r:embed="rId2">
            <a:extLst>
              <a:ext uri="{BEBA8EAE-BF5A-486C-A8C5-ECC9F3942E4B}">
                <a14:imgProps xmlns:a14="http://schemas.microsoft.com/office/drawing/2010/main">
                  <a14:imgLayer r:embed="rId3">
                    <a14:imgEffect>
                      <a14:sharpenSoften amount="4000"/>
                    </a14:imgEffect>
                    <a14:imgEffect>
                      <a14:brightnessContrast bright="39000"/>
                    </a14:imgEffect>
                  </a14:imgLayer>
                </a14:imgProps>
              </a:ext>
              <a:ext uri="{28A0092B-C50C-407E-A947-70E740481C1C}">
                <a14:useLocalDpi xmlns:a14="http://schemas.microsoft.com/office/drawing/2010/main" val="0"/>
              </a:ext>
            </a:extLst>
          </a:blip>
          <a:stretch>
            <a:fillRect/>
          </a:stretch>
        </p:blipFill>
        <p:spPr>
          <a:xfrm>
            <a:off x="443721" y="476672"/>
            <a:ext cx="1896031" cy="1485900"/>
          </a:xfrm>
          <a:prstGeom prst="rect">
            <a:avLst/>
          </a:prstGeom>
        </p:spPr>
      </p:pic>
      <p:sp>
        <p:nvSpPr>
          <p:cNvPr id="5" name="מציין מיקום של כותרת תחתונה 4"/>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332984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1000"/>
                                        <p:tgtEl>
                                          <p:spTgt spid="3">
                                            <p:txEl>
                                              <p:pRg st="11" end="11"/>
                                            </p:txEl>
                                          </p:spTgt>
                                        </p:tgtEl>
                                      </p:cBhvr>
                                    </p:animEffect>
                                    <p:anim calcmode="lin" valueType="num">
                                      <p:cBhvr>
                                        <p:cTn id="4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502920" y="530352"/>
            <a:ext cx="8183880" cy="5202904"/>
          </a:xfrm>
        </p:spPr>
        <p:txBody>
          <a:bodyPr>
            <a:normAutofit fontScale="62500" lnSpcReduction="20000"/>
          </a:bodyPr>
          <a:lstStyle/>
          <a:p>
            <a:pPr algn="just"/>
            <a:r>
              <a:rPr lang="he-IL" sz="3800" b="1" dirty="0" smtClean="0"/>
              <a:t>זהות המצהירים מטעם המבקש</a:t>
            </a:r>
            <a:endParaRPr lang="he-IL" sz="3800" dirty="0" smtClean="0"/>
          </a:p>
          <a:p>
            <a:pPr algn="just"/>
            <a:r>
              <a:rPr lang="he-IL" dirty="0" smtClean="0"/>
              <a:t>המבקש עצמו</a:t>
            </a:r>
          </a:p>
          <a:p>
            <a:pPr algn="just"/>
            <a:r>
              <a:rPr lang="he-IL" dirty="0" smtClean="0"/>
              <a:t>הקושי בהוכחת "שיטה"</a:t>
            </a:r>
          </a:p>
          <a:p>
            <a:pPr algn="just"/>
            <a:r>
              <a:rPr lang="he-IL" dirty="0"/>
              <a:t>ע"א 3948/11 </a:t>
            </a:r>
            <a:r>
              <a:rPr lang="he-IL" b="1" dirty="0"/>
              <a:t>נירה חגי נ' פרטנר תקשורת </a:t>
            </a:r>
            <a:r>
              <a:rPr lang="he-IL" b="1" dirty="0" smtClean="0"/>
              <a:t>בע"מ:</a:t>
            </a:r>
          </a:p>
          <a:p>
            <a:pPr marL="0" indent="0" algn="just">
              <a:buNone/>
            </a:pPr>
            <a:endParaRPr lang="he-IL" dirty="0" smtClean="0"/>
          </a:p>
          <a:p>
            <a:pPr marL="0" indent="0" algn="just">
              <a:buNone/>
            </a:pPr>
            <a:r>
              <a:rPr lang="he-IL" dirty="0" smtClean="0"/>
              <a:t>"</a:t>
            </a:r>
            <a:r>
              <a:rPr lang="he-IL" dirty="0"/>
              <a:t>אף שהמערערת הוכיחה את תביעתה האישית, תמימת דעים אני עם בית המשפט המחוזי, שהיא לא עמדה במידה מספקת בנטל להוכיח כי מה שארע לגביה ... ארע גם בעניינה של "קבוצה" של תובעים ייצוגיים, ועל כן מדובר ב"שיטה" של הנתבעת. לא אכחד: מה שקרה בעניינה של התובעת ... יש בו כדי לעורר חשד נגד המשיבה. ... . עם זאת, אין לו לדיין אלא מה שעיניו רואות .... נראה לי כי המערערת לא עשתה די כדי לעמוד בנטל הנדרש להוכחת העובדות באופן שיצדיק אישור התובענה בתובענה ייצוגית. על כן </a:t>
            </a:r>
            <a:r>
              <a:rPr lang="he-IL" b="1" dirty="0"/>
              <a:t>לדעתי צדק בית המשפט כשקבע כי לא די במה שהובא לפניו כדי לקבוע שהונחה תשתית ראייתית לכאורה לכך שהמשיבה נוהגת כ"שיטה" או כדרך עבודה </a:t>
            </a:r>
            <a:r>
              <a:rPr lang="he-IL" dirty="0"/>
              <a:t>... </a:t>
            </a:r>
            <a:endParaRPr lang="he-IL" dirty="0" smtClean="0"/>
          </a:p>
          <a:p>
            <a:pPr marL="0" indent="0" algn="just">
              <a:buNone/>
            </a:pPr>
            <a:endParaRPr lang="he-IL" dirty="0" smtClean="0"/>
          </a:p>
          <a:p>
            <a:pPr marL="0" indent="0" algn="just">
              <a:buNone/>
            </a:pPr>
            <a:r>
              <a:rPr lang="he-IL" dirty="0" smtClean="0"/>
              <a:t>העובדה </a:t>
            </a:r>
            <a:r>
              <a:rPr lang="he-IL" dirty="0"/>
              <a:t>שהמערערת לא הציגה בבית המשפט ראיות מספקות אין משמעותה כי אין המשיבה נוקטת בשיטה לה טוענת המבקשת. פירוש הדברים הוא, בפשטות, כי </a:t>
            </a:r>
            <a:r>
              <a:rPr lang="he-IL" b="1" dirty="0"/>
              <a:t>לא הונחו בפני בית המשפט ראיות מספקות להוכחת הטענה</a:t>
            </a:r>
            <a:r>
              <a:rPr lang="he-IL" dirty="0"/>
              <a:t>. לא על דרך זו מוכיח תובע כי התביעה שהגיש כשירה להתברר בתובענה ייצוגית</a:t>
            </a:r>
            <a:r>
              <a:rPr lang="he-IL" dirty="0" smtClean="0"/>
              <a:t>"</a:t>
            </a:r>
            <a:endParaRPr lang="he-IL" dirty="0"/>
          </a:p>
        </p:txBody>
      </p:sp>
      <p:sp>
        <p:nvSpPr>
          <p:cNvPr id="2" name="מציין מיקום של כותרת תחתונה 1"/>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406871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pPr algn="just"/>
            <a:endParaRPr lang="he-IL" dirty="0" smtClean="0"/>
          </a:p>
          <a:p>
            <a:pPr algn="just"/>
            <a:r>
              <a:rPr lang="he-IL" dirty="0" smtClean="0"/>
              <a:t>ת.צ</a:t>
            </a:r>
            <a:r>
              <a:rPr lang="he-IL" dirty="0"/>
              <a:t>. (מחוזי מרכז) 9582-05-13 </a:t>
            </a:r>
            <a:r>
              <a:rPr lang="he-IL" b="1" dirty="0"/>
              <a:t>דן </a:t>
            </a:r>
            <a:r>
              <a:rPr lang="he-IL" b="1" dirty="0" err="1"/>
              <a:t>גינר</a:t>
            </a:r>
            <a:r>
              <a:rPr lang="he-IL" b="1" dirty="0"/>
              <a:t> נ' חברת החשמל לישראל </a:t>
            </a:r>
            <a:r>
              <a:rPr lang="he-IL" b="1" dirty="0" smtClean="0"/>
              <a:t>בע"מ</a:t>
            </a:r>
          </a:p>
          <a:p>
            <a:pPr marL="0" indent="0" algn="just">
              <a:buNone/>
            </a:pPr>
            <a:endParaRPr lang="he-IL" b="1" dirty="0" smtClean="0"/>
          </a:p>
          <a:p>
            <a:pPr algn="just"/>
            <a:r>
              <a:rPr lang="he-IL" sz="2400" dirty="0" smtClean="0"/>
              <a:t>"...בוודאי </a:t>
            </a:r>
            <a:r>
              <a:rPr lang="he-IL" sz="2400" dirty="0"/>
              <a:t>שלא ניתן להסיק מעניינם של </a:t>
            </a:r>
            <a:r>
              <a:rPr lang="he-IL" sz="2400" b="1" u="sng" dirty="0"/>
              <a:t>שני לקוחות</a:t>
            </a:r>
            <a:r>
              <a:rPr lang="he-IL" sz="2400" b="1" dirty="0"/>
              <a:t> </a:t>
            </a:r>
            <a:r>
              <a:rPr lang="he-IL" sz="2400" dirty="0"/>
              <a:t>כי קיימת אפשרות סבירה שימצא </a:t>
            </a:r>
            <a:r>
              <a:rPr lang="he-IL" sz="2400" b="1" u="sng" dirty="0"/>
              <a:t>כשל מערכתי</a:t>
            </a:r>
            <a:r>
              <a:rPr lang="he-IL" sz="2400" b="1" dirty="0"/>
              <a:t> </a:t>
            </a:r>
            <a:r>
              <a:rPr lang="he-IL" sz="2400" dirty="0"/>
              <a:t>בחלוקת חשבונות החשמל למיליוני הלקוחות של המשיבה</a:t>
            </a:r>
            <a:r>
              <a:rPr lang="he-IL" dirty="0"/>
              <a:t>"</a:t>
            </a:r>
            <a:r>
              <a:rPr lang="he-IL" dirty="0" smtClean="0"/>
              <a:t> </a:t>
            </a:r>
            <a:endParaRPr lang="he-IL" dirty="0"/>
          </a:p>
        </p:txBody>
      </p:sp>
      <p:sp>
        <p:nvSpPr>
          <p:cNvPr id="4" name="מציין מיקום של כותרת תחתונה 3"/>
          <p:cNvSpPr>
            <a:spLocks noGrp="1"/>
          </p:cNvSpPr>
          <p:nvPr>
            <p:ph type="ftr" sz="quarter" idx="11"/>
          </p:nvPr>
        </p:nvSpPr>
        <p:spPr/>
        <p:txBody>
          <a:bodyPr/>
          <a:lstStyle/>
          <a:p>
            <a:r>
              <a:rPr lang="he-IL" smtClean="0"/>
              <a:t>עו"ד מתן פריידין</a:t>
            </a:r>
            <a:endParaRPr lang="he-IL"/>
          </a:p>
        </p:txBody>
      </p:sp>
    </p:spTree>
    <p:extLst>
      <p:ext uri="{BB962C8B-B14F-4D97-AF65-F5344CB8AC3E}">
        <p14:creationId xmlns:p14="http://schemas.microsoft.com/office/powerpoint/2010/main" val="169260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היבט">
  <a:themeElements>
    <a:clrScheme name="היבט">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היבט">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היבט">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378</TotalTime>
  <Words>1133</Words>
  <Application>Microsoft Office PowerPoint</Application>
  <PresentationFormat>‫הצגה על המסך (4:3)</PresentationFormat>
  <Paragraphs>193</Paragraphs>
  <Slides>24</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24</vt:i4>
      </vt:variant>
    </vt:vector>
  </HeadingPairs>
  <TitlesOfParts>
    <vt:vector size="30" baseType="lpstr">
      <vt:lpstr>Arial</vt:lpstr>
      <vt:lpstr>Calibri</vt:lpstr>
      <vt:lpstr>Tahoma</vt:lpstr>
      <vt:lpstr>Verdana</vt:lpstr>
      <vt:lpstr>Wingdings 2</vt:lpstr>
      <vt:lpstr>היבט</vt:lpstr>
      <vt:lpstr>חקירת מצהירים וניהול ההליך</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ניהול ההליך וחקירת מצהירים</dc:title>
  <dc:creator>Matan Friadin</dc:creator>
  <cp:lastModifiedBy>HP Inc.</cp:lastModifiedBy>
  <cp:revision>52</cp:revision>
  <cp:lastPrinted>2017-02-14T13:32:25Z</cp:lastPrinted>
  <dcterms:created xsi:type="dcterms:W3CDTF">2017-02-12T07:43:51Z</dcterms:created>
  <dcterms:modified xsi:type="dcterms:W3CDTF">2019-07-02T07:35:23Z</dcterms:modified>
</cp:coreProperties>
</file>